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1" r:id="rId4"/>
    <p:sldMasterId id="2147483668" r:id="rId5"/>
  </p:sldMasterIdLst>
  <p:notesMasterIdLst>
    <p:notesMasterId r:id="rId35"/>
  </p:notesMasterIdLst>
  <p:handoutMasterIdLst>
    <p:handoutMasterId r:id="rId36"/>
  </p:handoutMasterIdLst>
  <p:sldIdLst>
    <p:sldId id="710" r:id="rId6"/>
    <p:sldId id="725" r:id="rId7"/>
    <p:sldId id="723" r:id="rId8"/>
    <p:sldId id="724" r:id="rId9"/>
    <p:sldId id="718" r:id="rId10"/>
    <p:sldId id="675" r:id="rId11"/>
    <p:sldId id="712" r:id="rId12"/>
    <p:sldId id="713" r:id="rId13"/>
    <p:sldId id="714" r:id="rId14"/>
    <p:sldId id="715" r:id="rId15"/>
    <p:sldId id="716" r:id="rId16"/>
    <p:sldId id="719" r:id="rId17"/>
    <p:sldId id="703" r:id="rId18"/>
    <p:sldId id="726" r:id="rId19"/>
    <p:sldId id="684" r:id="rId20"/>
    <p:sldId id="720" r:id="rId21"/>
    <p:sldId id="721" r:id="rId22"/>
    <p:sldId id="688" r:id="rId23"/>
    <p:sldId id="689" r:id="rId24"/>
    <p:sldId id="704" r:id="rId25"/>
    <p:sldId id="692" r:id="rId26"/>
    <p:sldId id="693" r:id="rId27"/>
    <p:sldId id="694" r:id="rId28"/>
    <p:sldId id="695" r:id="rId29"/>
    <p:sldId id="696" r:id="rId30"/>
    <p:sldId id="708" r:id="rId31"/>
    <p:sldId id="709" r:id="rId32"/>
    <p:sldId id="697" r:id="rId33"/>
    <p:sldId id="707" r:id="rId34"/>
  </p:sldIdLst>
  <p:sldSz cx="9144000" cy="6858000" type="screen4x3"/>
  <p:notesSz cx="9220200" cy="69469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2" userDrawn="1">
          <p15:clr>
            <a:srgbClr val="A4A3A4"/>
          </p15:clr>
        </p15:guide>
        <p15:guide id="2" pos="5592" userDrawn="1">
          <p15:clr>
            <a:srgbClr val="A4A3A4"/>
          </p15:clr>
        </p15:guide>
        <p15:guide id="3" orient="horz">
          <p15:clr>
            <a:srgbClr val="A4A3A4"/>
          </p15:clr>
        </p15:guide>
        <p15:guide id="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FF"/>
    <a:srgbClr val="006600"/>
    <a:srgbClr val="898989"/>
    <a:srgbClr val="00FF00"/>
    <a:srgbClr val="008000"/>
    <a:srgbClr val="FAB20A"/>
    <a:srgbClr val="142956"/>
    <a:srgbClr val="F1A428"/>
    <a:srgbClr val="18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3" autoAdjust="0"/>
    <p:restoredTop sz="96291" autoAdjust="0"/>
  </p:normalViewPr>
  <p:slideViewPr>
    <p:cSldViewPr snapToGrid="0" snapToObjects="1">
      <p:cViewPr varScale="1">
        <p:scale>
          <a:sx n="122" d="100"/>
          <a:sy n="122" d="100"/>
        </p:scale>
        <p:origin x="1336" y="192"/>
      </p:cViewPr>
      <p:guideLst>
        <p:guide orient="horz" pos="1512"/>
        <p:guide pos="5592"/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2647" y="0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r">
              <a:defRPr sz="1200"/>
            </a:lvl1pPr>
          </a:lstStyle>
          <a:p>
            <a:fld id="{4815044D-E4BB-CA41-A445-1BC98A80CCD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98349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2647" y="6598349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r">
              <a:defRPr sz="1200"/>
            </a:lvl1pPr>
          </a:lstStyle>
          <a:p>
            <a:fld id="{37979C3E-D73B-0344-9CC8-D9BB2E88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168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2647" y="0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r">
              <a:defRPr sz="1200"/>
            </a:lvl1pPr>
          </a:lstStyle>
          <a:p>
            <a:fld id="{1906B22E-EC58-E54F-8A68-328E02AEFCF3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73375" y="522288"/>
            <a:ext cx="3473450" cy="2605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82" tIns="46191" rIns="92382" bIns="4619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020" y="3299778"/>
            <a:ext cx="7376160" cy="3126105"/>
          </a:xfrm>
          <a:prstGeom prst="rect">
            <a:avLst/>
          </a:prstGeom>
        </p:spPr>
        <p:txBody>
          <a:bodyPr vert="horz" lIns="92382" tIns="46191" rIns="92382" bIns="4619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98349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2647" y="6598349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r">
              <a:defRPr sz="1200"/>
            </a:lvl1pPr>
          </a:lstStyle>
          <a:p>
            <a:fld id="{9B49BC1A-5856-F44F-BDE8-5AECDB4BC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31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9BC1A-5856-F44F-BDE8-5AECDB4BC35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3C7B0-3F45-42E4-B916-B465B4000B0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3C7B0-3F45-42E4-B916-B465B4000B0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50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17475" y="4761081"/>
            <a:ext cx="9109051" cy="2096920"/>
          </a:xfrm>
          <a:prstGeom prst="rect">
            <a:avLst/>
          </a:prstGeom>
          <a:solidFill>
            <a:srgbClr val="001236"/>
          </a:solidFill>
          <a:ln w="3175">
            <a:solidFill>
              <a:srgbClr val="001746"/>
            </a:solidFill>
            <a:miter/>
          </a:ln>
        </p:spPr>
        <p:txBody>
          <a:bodyPr lIns="40341" tIns="40341" rIns="40341" bIns="40341" anchor="ctr"/>
          <a:lstStyle/>
          <a:p>
            <a:pPr algn="ctr" defTabSz="806823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41" name="Shape 141"/>
          <p:cNvSpPr>
            <a:spLocks noGrp="1"/>
          </p:cNvSpPr>
          <p:nvPr>
            <p:ph type="title" hasCustomPrompt="1"/>
          </p:nvPr>
        </p:nvSpPr>
        <p:spPr>
          <a:xfrm>
            <a:off x="537882" y="1944177"/>
            <a:ext cx="8068236" cy="2250924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373">
              <a:lnSpc>
                <a:spcPts val="4500"/>
              </a:lnSpc>
              <a:defRPr sz="4000" b="1" baseline="0">
                <a:solidFill>
                  <a:srgbClr val="FFFFFF"/>
                </a:solidFill>
                <a:latin typeface="Arial"/>
                <a:ea typeface="Aileron SemiBold"/>
                <a:cs typeface="Arial"/>
                <a:sym typeface="Aileron SemiBold"/>
              </a:defRPr>
            </a:lvl1pPr>
          </a:lstStyle>
          <a:p>
            <a:r>
              <a:rPr lang="en-US" altLang="ja-JP" dirty="0"/>
              <a:t>Title Text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537882" y="4897863"/>
            <a:ext cx="4639236" cy="169184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8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600" b="1" baseline="0">
                <a:solidFill>
                  <a:srgbClr val="FAB20A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3pPr>
            <a:lvl4pPr marL="586220" indent="-129020" defTabSz="914373">
              <a:lnSpc>
                <a:spcPts val="1600"/>
              </a:lnSpc>
              <a:spcBef>
                <a:spcPts val="0"/>
              </a:spcBef>
              <a:buFontTx/>
              <a:buChar char="−"/>
              <a:defRPr sz="1200">
                <a:solidFill>
                  <a:srgbClr val="FFFFFF"/>
                </a:solidFill>
              </a:defRPr>
            </a:lvl4pPr>
            <a:lvl5pPr marL="870267" indent="-176530" defTabSz="914373">
              <a:lnSpc>
                <a:spcPts val="1600"/>
              </a:lnSpc>
              <a:spcBef>
                <a:spcPts val="0"/>
              </a:spcBef>
              <a:buFontTx/>
              <a:buChar char="•"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PD-Logo-highres new colors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429282" y="4897864"/>
            <a:ext cx="1206243" cy="1206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NRL_logo_Reverse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403411"/>
            <a:ext cx="1207566" cy="8068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08663" y="6189663"/>
            <a:ext cx="2797175" cy="400050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96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>
            <a:lvl1pPr>
              <a:defRPr sz="32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7142" y="1726779"/>
            <a:ext cx="4237137" cy="4622229"/>
          </a:xfrm>
        </p:spPr>
        <p:txBody>
          <a:bodyPr vert="horz"/>
          <a:lstStyle>
            <a:lvl1pPr>
              <a:defRPr sz="2200"/>
            </a:lvl1pPr>
            <a:lvl2pPr>
              <a:spcBef>
                <a:spcPts val="562"/>
              </a:spcBef>
              <a:defRPr sz="1900"/>
            </a:lvl2pPr>
            <a:lvl3pPr>
              <a:spcBef>
                <a:spcPts val="562"/>
              </a:spcBef>
              <a:defRPr sz="1900"/>
            </a:lvl3pPr>
            <a:lvl4pPr>
              <a:spcBef>
                <a:spcPts val="562"/>
              </a:spcBef>
              <a:defRPr sz="1900"/>
            </a:lvl4pPr>
            <a:lvl5pPr>
              <a:spcBef>
                <a:spcPts val="562"/>
              </a:spcBef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62873" y="1726779"/>
            <a:ext cx="4023940" cy="4622229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6" name="Shape 34"/>
          <p:cNvSpPr>
            <a:spLocks noGrp="1"/>
          </p:cNvSpPr>
          <p:nvPr>
            <p:ph type="sldNum" sz="quarter" idx="2"/>
          </p:nvPr>
        </p:nvSpPr>
        <p:spPr>
          <a:xfrm>
            <a:off x="7125419" y="6572250"/>
            <a:ext cx="2018581" cy="2857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34"/>
          <p:cNvSpPr txBox="1">
            <a:spLocks/>
          </p:cNvSpPr>
          <p:nvPr userDrawn="1"/>
        </p:nvSpPr>
        <p:spPr>
          <a:xfrm>
            <a:off x="66136" y="6572250"/>
            <a:ext cx="2193985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Pulsed</a:t>
            </a:r>
            <a:r>
              <a:rPr lang="en-US" baseline="0" dirty="0"/>
              <a:t> Power Physics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176328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78816" y="1726779"/>
            <a:ext cx="8407997" cy="4622229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6" name="Shape 34"/>
          <p:cNvSpPr txBox="1">
            <a:spLocks/>
          </p:cNvSpPr>
          <p:nvPr userDrawn="1"/>
        </p:nvSpPr>
        <p:spPr>
          <a:xfrm>
            <a:off x="66136" y="6572250"/>
            <a:ext cx="2193985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Pulsed</a:t>
            </a:r>
            <a:r>
              <a:rPr lang="en-US" baseline="0" dirty="0"/>
              <a:t> Power Physics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6159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>
            <a:lvl1pPr>
              <a:defRPr sz="44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84279" y="1726779"/>
            <a:ext cx="4237137" cy="4622229"/>
          </a:xfrm>
        </p:spPr>
        <p:txBody>
          <a:bodyPr vert="horz"/>
          <a:lstStyle>
            <a:lvl1pPr>
              <a:defRPr sz="2200"/>
            </a:lvl1pPr>
            <a:lvl2pPr>
              <a:spcBef>
                <a:spcPts val="562"/>
              </a:spcBef>
              <a:defRPr sz="1900"/>
            </a:lvl2pPr>
            <a:lvl3pPr>
              <a:spcBef>
                <a:spcPts val="562"/>
              </a:spcBef>
              <a:defRPr sz="1900"/>
            </a:lvl3pPr>
            <a:lvl4pPr>
              <a:spcBef>
                <a:spcPts val="562"/>
              </a:spcBef>
              <a:defRPr sz="1900"/>
            </a:lvl4pPr>
            <a:lvl5pPr>
              <a:spcBef>
                <a:spcPts val="562"/>
              </a:spcBef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63080" y="1726779"/>
            <a:ext cx="4023940" cy="4622229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10" name="Shape 34"/>
          <p:cNvSpPr txBox="1">
            <a:spLocks/>
          </p:cNvSpPr>
          <p:nvPr userDrawn="1"/>
        </p:nvSpPr>
        <p:spPr>
          <a:xfrm>
            <a:off x="66136" y="6572250"/>
            <a:ext cx="2193985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Pulsed</a:t>
            </a:r>
            <a:r>
              <a:rPr lang="en-US" baseline="0" dirty="0"/>
              <a:t> Power Physics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263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63080" y="1726779"/>
            <a:ext cx="4023940" cy="4622229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762873" y="1726779"/>
            <a:ext cx="4023940" cy="4622229"/>
          </a:xfrm>
        </p:spPr>
        <p:txBody>
          <a:bodyPr vert="horz"/>
          <a:lstStyle/>
          <a:p>
            <a:endParaRPr lang="en-US"/>
          </a:p>
        </p:txBody>
      </p:sp>
      <p:sp>
        <p:nvSpPr>
          <p:cNvPr id="7" name="Shape 34"/>
          <p:cNvSpPr txBox="1">
            <a:spLocks/>
          </p:cNvSpPr>
          <p:nvPr userDrawn="1"/>
        </p:nvSpPr>
        <p:spPr>
          <a:xfrm>
            <a:off x="66136" y="6572250"/>
            <a:ext cx="2193985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Pulsed</a:t>
            </a:r>
            <a:r>
              <a:rPr lang="en-US" baseline="0" dirty="0"/>
              <a:t> Power Physics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3059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>
            <a:lvl1pPr>
              <a:defRPr sz="440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7397" y="2154374"/>
            <a:ext cx="4237137" cy="4498514"/>
          </a:xfrm>
        </p:spPr>
        <p:txBody>
          <a:bodyPr vert="horz"/>
          <a:lstStyle>
            <a:lvl1pPr>
              <a:spcBef>
                <a:spcPts val="281"/>
              </a:spcBef>
              <a:defRPr sz="2200"/>
            </a:lvl1pPr>
            <a:lvl2pPr>
              <a:spcBef>
                <a:spcPts val="281"/>
              </a:spcBef>
              <a:defRPr sz="1900"/>
            </a:lvl2pPr>
            <a:lvl3pPr>
              <a:spcBef>
                <a:spcPts val="281"/>
              </a:spcBef>
              <a:defRPr sz="1900"/>
            </a:lvl3pPr>
            <a:lvl4pPr>
              <a:spcBef>
                <a:spcPts val="281"/>
              </a:spcBef>
              <a:defRPr sz="1900"/>
            </a:lvl4pPr>
            <a:lvl5pPr>
              <a:spcBef>
                <a:spcPts val="281"/>
              </a:spcBef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8536" y="1629600"/>
            <a:ext cx="2779365" cy="401836"/>
          </a:xfrm>
        </p:spPr>
        <p:txBody>
          <a:bodyPr vert="horz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386582" y="1629600"/>
            <a:ext cx="2779365" cy="401836"/>
          </a:xfrm>
        </p:spPr>
        <p:txBody>
          <a:bodyPr vert="horz"/>
          <a:lstStyle>
            <a:lvl1pPr marL="0" indent="0" algn="ctr">
              <a:buNone/>
              <a:defRPr b="1"/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691435" y="2134272"/>
            <a:ext cx="4237137" cy="4498514"/>
          </a:xfrm>
        </p:spPr>
        <p:txBody>
          <a:bodyPr vert="horz"/>
          <a:lstStyle>
            <a:lvl1pPr>
              <a:spcBef>
                <a:spcPts val="281"/>
              </a:spcBef>
              <a:defRPr sz="2200"/>
            </a:lvl1pPr>
            <a:lvl2pPr>
              <a:spcBef>
                <a:spcPts val="281"/>
              </a:spcBef>
              <a:defRPr sz="1900"/>
            </a:lvl2pPr>
            <a:lvl3pPr>
              <a:spcBef>
                <a:spcPts val="281"/>
              </a:spcBef>
              <a:defRPr sz="1900"/>
            </a:lvl3pPr>
            <a:lvl4pPr>
              <a:spcBef>
                <a:spcPts val="281"/>
              </a:spcBef>
              <a:defRPr sz="1900"/>
            </a:lvl4pPr>
            <a:lvl5pPr>
              <a:spcBef>
                <a:spcPts val="281"/>
              </a:spcBef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hape 34"/>
          <p:cNvSpPr txBox="1">
            <a:spLocks/>
          </p:cNvSpPr>
          <p:nvPr userDrawn="1"/>
        </p:nvSpPr>
        <p:spPr>
          <a:xfrm>
            <a:off x="66136" y="6572250"/>
            <a:ext cx="2193985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Pulsed</a:t>
            </a:r>
            <a:r>
              <a:rPr lang="en-US" baseline="0" dirty="0"/>
              <a:t> Power Physics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17475" y="4442604"/>
            <a:ext cx="9109051" cy="2415397"/>
          </a:xfrm>
          <a:prstGeom prst="rect">
            <a:avLst/>
          </a:prstGeom>
          <a:solidFill>
            <a:srgbClr val="001236"/>
          </a:solidFill>
          <a:ln w="3175">
            <a:solidFill>
              <a:srgbClr val="001746"/>
            </a:solidFill>
            <a:miter/>
          </a:ln>
        </p:spPr>
        <p:txBody>
          <a:bodyPr lIns="40341" tIns="40341" rIns="40341" bIns="40341" anchor="ctr"/>
          <a:lstStyle/>
          <a:p>
            <a:pPr algn="ctr" defTabSz="806823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sp>
        <p:nvSpPr>
          <p:cNvPr id="141" name="Shape 141"/>
          <p:cNvSpPr>
            <a:spLocks noGrp="1"/>
          </p:cNvSpPr>
          <p:nvPr>
            <p:ph type="title" hasCustomPrompt="1"/>
          </p:nvPr>
        </p:nvSpPr>
        <p:spPr>
          <a:xfrm>
            <a:off x="537882" y="1944177"/>
            <a:ext cx="8068236" cy="2250924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373">
              <a:lnSpc>
                <a:spcPts val="4500"/>
              </a:lnSpc>
              <a:defRPr sz="4000" b="1" baseline="0">
                <a:solidFill>
                  <a:srgbClr val="FFFFFF"/>
                </a:solidFill>
                <a:latin typeface="Arial"/>
                <a:ea typeface="Aileron SemiBold"/>
                <a:cs typeface="Arial"/>
                <a:sym typeface="Aileron SemiBold"/>
              </a:defRPr>
            </a:lvl1pPr>
          </a:lstStyle>
          <a:p>
            <a:r>
              <a:rPr lang="en-US" altLang="ja-JP" dirty="0"/>
              <a:t>Title Text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537882" y="4897863"/>
            <a:ext cx="4639236" cy="169184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8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600" b="1" baseline="0">
                <a:solidFill>
                  <a:srgbClr val="FAB20A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3pPr>
            <a:lvl4pPr marL="586220" indent="-129020" defTabSz="914373">
              <a:lnSpc>
                <a:spcPts val="1600"/>
              </a:lnSpc>
              <a:spcBef>
                <a:spcPts val="0"/>
              </a:spcBef>
              <a:buFontTx/>
              <a:buChar char="−"/>
              <a:defRPr sz="1200">
                <a:solidFill>
                  <a:srgbClr val="FFFFFF"/>
                </a:solidFill>
              </a:defRPr>
            </a:lvl4pPr>
            <a:lvl5pPr marL="870267" indent="-176530" defTabSz="914373">
              <a:lnSpc>
                <a:spcPts val="1600"/>
              </a:lnSpc>
              <a:spcBef>
                <a:spcPts val="0"/>
              </a:spcBef>
              <a:buFontTx/>
              <a:buChar char="•"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PD-Logo-highres new colors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7853165" y="5565191"/>
            <a:ext cx="1206243" cy="1206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NRL_logo_Reverse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403411"/>
            <a:ext cx="1207566" cy="806825"/>
          </a:xfrm>
          <a:prstGeom prst="rect">
            <a:avLst/>
          </a:prstGeom>
        </p:spPr>
      </p:pic>
      <p:sp>
        <p:nvSpPr>
          <p:cNvPr id="9" name="Shape 63"/>
          <p:cNvSpPr/>
          <p:nvPr userDrawn="1"/>
        </p:nvSpPr>
        <p:spPr>
          <a:xfrm>
            <a:off x="5155315" y="6530823"/>
            <a:ext cx="2697850" cy="24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wrap="none" lIns="35717" tIns="35717" rIns="35717" bIns="35717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30021">
              <a:spcBef>
                <a:spcPts val="844"/>
              </a:spcBef>
              <a:defRPr sz="1800">
                <a:solidFill>
                  <a:srgbClr val="000000"/>
                </a:solidFill>
              </a:defRPr>
            </a:pPr>
            <a:r>
              <a:rPr lang="en-US" sz="1100" i="0" dirty="0">
                <a:solidFill>
                  <a:schemeClr val="bg1"/>
                </a:solidFill>
                <a:latin typeface="Century Gothic"/>
                <a:cs typeface="Century Gothic"/>
              </a:rPr>
              <a:t>Work supported by AWE through NNSA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89" y="5738305"/>
            <a:ext cx="1001040" cy="69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646" y="5953884"/>
            <a:ext cx="1431662" cy="47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5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>
            <a:no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47142" y="1726779"/>
            <a:ext cx="4237137" cy="4622229"/>
          </a:xfrm>
        </p:spPr>
        <p:txBody>
          <a:bodyPr vert="horz"/>
          <a:lstStyle>
            <a:lvl1pPr>
              <a:defRPr sz="2200"/>
            </a:lvl1pPr>
            <a:lvl2pPr>
              <a:spcBef>
                <a:spcPts val="562"/>
              </a:spcBef>
              <a:defRPr sz="1900"/>
            </a:lvl2pPr>
            <a:lvl3pPr>
              <a:spcBef>
                <a:spcPts val="562"/>
              </a:spcBef>
              <a:defRPr sz="1900"/>
            </a:lvl3pPr>
            <a:lvl4pPr>
              <a:spcBef>
                <a:spcPts val="562"/>
              </a:spcBef>
              <a:defRPr sz="1900"/>
            </a:lvl4pPr>
            <a:lvl5pPr>
              <a:spcBef>
                <a:spcPts val="562"/>
              </a:spcBef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62873" y="1726779"/>
            <a:ext cx="4023940" cy="4622229"/>
          </a:xfrm>
        </p:spPr>
        <p:txBody>
          <a:bodyPr vert="horz"/>
          <a:lstStyle/>
          <a:p>
            <a:endParaRPr lang="en-US" dirty="0"/>
          </a:p>
        </p:txBody>
      </p:sp>
      <p:sp>
        <p:nvSpPr>
          <p:cNvPr id="6" name="Shape 34"/>
          <p:cNvSpPr>
            <a:spLocks noGrp="1"/>
          </p:cNvSpPr>
          <p:nvPr>
            <p:ph type="sldNum" sz="quarter" idx="2"/>
          </p:nvPr>
        </p:nvSpPr>
        <p:spPr>
          <a:xfrm>
            <a:off x="7125419" y="6572250"/>
            <a:ext cx="2018581" cy="2857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hape 34"/>
          <p:cNvSpPr txBox="1">
            <a:spLocks/>
          </p:cNvSpPr>
          <p:nvPr userDrawn="1"/>
        </p:nvSpPr>
        <p:spPr>
          <a:xfrm>
            <a:off x="66136" y="6572250"/>
            <a:ext cx="2193985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Pulsed</a:t>
            </a:r>
            <a:r>
              <a:rPr lang="en-US" baseline="0" dirty="0"/>
              <a:t> Power Physics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3261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7142"/>
            <a:ext cx="8229600" cy="4909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253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7142"/>
            <a:ext cx="4023360" cy="4909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663440" y="1217142"/>
            <a:ext cx="4023360" cy="4909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three reg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217143"/>
            <a:ext cx="4023360" cy="3518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663440" y="1217142"/>
            <a:ext cx="4023360" cy="2382585"/>
          </a:xfrm>
          <a:prstGeom prst="rect">
            <a:avLst/>
          </a:prstGeom>
        </p:spPr>
        <p:txBody>
          <a:bodyPr/>
          <a:lstStyle>
            <a:lvl2pPr marL="554038" indent="-231775">
              <a:tabLst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63440" y="3728219"/>
            <a:ext cx="4023360" cy="23825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four reg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663440" y="1217142"/>
            <a:ext cx="4023360" cy="23825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663440" y="3728219"/>
            <a:ext cx="4023360" cy="23825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57200" y="1217142"/>
            <a:ext cx="4023360" cy="23825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/>
          </p:nvPr>
        </p:nvSpPr>
        <p:spPr>
          <a:xfrm>
            <a:off x="750498" y="2408434"/>
            <a:ext cx="4023360" cy="23825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09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fou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217142"/>
            <a:ext cx="4023360" cy="33482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663440" y="1217143"/>
            <a:ext cx="4023360" cy="1560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663440" y="2891261"/>
            <a:ext cx="4023360" cy="1560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4663440" y="4565381"/>
            <a:ext cx="4023360" cy="1560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43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5488"/>
            <a:ext cx="8229600" cy="407063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 flipV="1">
            <a:off x="1" y="232882"/>
            <a:ext cx="8183879" cy="0"/>
          </a:xfrm>
          <a:prstGeom prst="line">
            <a:avLst/>
          </a:prstGeom>
          <a:noFill/>
          <a:ln w="38100" cmpd="sng">
            <a:solidFill>
              <a:srgbClr val="14295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729" r="77"/>
          <a:stretch/>
        </p:blipFill>
        <p:spPr>
          <a:xfrm>
            <a:off x="8209814" y="152304"/>
            <a:ext cx="889426" cy="1611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4"/>
          <p:cNvSpPr txBox="1">
            <a:spLocks/>
          </p:cNvSpPr>
          <p:nvPr userDrawn="1"/>
        </p:nvSpPr>
        <p:spPr>
          <a:xfrm>
            <a:off x="66136" y="6572250"/>
            <a:ext cx="2193985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Pulsed</a:t>
            </a:r>
            <a:r>
              <a:rPr lang="en-US" baseline="0" dirty="0"/>
              <a:t> Power Physics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5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dirty="0"/>
              <a:t>Click to 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A7CE-86A5-7741-9E47-61D57D01654C}" type="datetimeFigureOut">
              <a:rPr kumimoji="1" lang="ja-JP" altLang="en-US" smtClean="0"/>
              <a:t>2019/8/19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93DEE-BA67-C544-BFB2-AE512A1B1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22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1" r:id="rId3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Tahoma"/>
          <a:ea typeface="+mn-ea"/>
          <a:cs typeface="Tahom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Tahoma"/>
          <a:ea typeface="+mn-ea"/>
          <a:cs typeface="Tahom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Tahoma"/>
          <a:ea typeface="+mn-ea"/>
          <a:cs typeface="Tahom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Tahoma"/>
          <a:ea typeface="+mn-ea"/>
          <a:cs typeface="Tahom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Tahoma"/>
          <a:ea typeface="+mn-ea"/>
          <a:cs typeface="Tahom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749"/>
            <a:ext cx="7670800" cy="887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14" y="23151"/>
            <a:ext cx="879225" cy="10424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Line 2"/>
          <p:cNvSpPr>
            <a:spLocks noChangeShapeType="1"/>
          </p:cNvSpPr>
          <p:nvPr/>
        </p:nvSpPr>
        <p:spPr bwMode="auto">
          <a:xfrm flipV="1">
            <a:off x="0" y="987552"/>
            <a:ext cx="8183879" cy="0"/>
          </a:xfrm>
          <a:prstGeom prst="line">
            <a:avLst/>
          </a:prstGeom>
          <a:noFill/>
          <a:ln w="38100" cmpd="sng">
            <a:solidFill>
              <a:srgbClr val="14295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7142"/>
            <a:ext cx="8229600" cy="490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hape 34"/>
          <p:cNvSpPr txBox="1">
            <a:spLocks/>
          </p:cNvSpPr>
          <p:nvPr/>
        </p:nvSpPr>
        <p:spPr>
          <a:xfrm>
            <a:off x="7125419" y="6572250"/>
            <a:ext cx="2018581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EAPPC p. </a:t>
            </a:r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Shape 34"/>
          <p:cNvSpPr txBox="1">
            <a:spLocks/>
          </p:cNvSpPr>
          <p:nvPr/>
        </p:nvSpPr>
        <p:spPr>
          <a:xfrm>
            <a:off x="66136" y="6572250"/>
            <a:ext cx="2193985" cy="285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Pulsed</a:t>
            </a:r>
            <a:r>
              <a:rPr lang="en-US" baseline="0" dirty="0"/>
              <a:t> Power Physics Branch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3864634" y="685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1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7" r:id="rId2"/>
    <p:sldLayoutId id="2147483678" r:id="rId3"/>
    <p:sldLayoutId id="2147483679" r:id="rId4"/>
    <p:sldLayoutId id="2147483680" r:id="rId5"/>
    <p:sldLayoutId id="2147483672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Calibri" panose="020F0502020204030204" pitchFamily="34" charset="0"/>
          <a:ea typeface="Tahoma" charset="0"/>
          <a:cs typeface="Tahoma" charset="0"/>
        </a:defRPr>
      </a:lvl1pPr>
    </p:titleStyle>
    <p:bodyStyle>
      <a:lvl1pPr marL="206375" indent="-206375" algn="l" defTabSz="457200" rtl="0" eaLnBrk="1" latinLnBrk="0" hangingPunct="1">
        <a:spcBef>
          <a:spcPct val="20000"/>
        </a:spcBef>
        <a:buFont typeface="Arial"/>
        <a:buChar char="•"/>
        <a:tabLst/>
        <a:defRPr sz="2000" b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554038" indent="-231775" algn="l" defTabSz="457200" rtl="0" eaLnBrk="1" latinLnBrk="0" hangingPunct="1">
        <a:spcBef>
          <a:spcPct val="20000"/>
        </a:spcBef>
        <a:buFont typeface="Arial"/>
        <a:buChar char="–"/>
        <a:tabLst/>
        <a:defRPr sz="1800" b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830263" indent="-173038" algn="l" defTabSz="457200" rtl="0" eaLnBrk="1" latinLnBrk="0" hangingPunct="1">
        <a:spcBef>
          <a:spcPct val="20000"/>
        </a:spcBef>
        <a:buFont typeface="Arial"/>
        <a:buChar char="•"/>
        <a:tabLst/>
        <a:defRPr sz="1800" b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176338" indent="-287338" algn="l" defTabSz="457200" rtl="0" eaLnBrk="1" latinLnBrk="0" hangingPunct="1">
        <a:spcBef>
          <a:spcPct val="20000"/>
        </a:spcBef>
        <a:buFont typeface="Arial"/>
        <a:buChar char="–"/>
        <a:tabLst/>
        <a:defRPr sz="1800" b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1465263" indent="-230188" algn="l" defTabSz="457200" rtl="0" eaLnBrk="1" latinLnBrk="0" hangingPunct="1">
        <a:spcBef>
          <a:spcPct val="20000"/>
        </a:spcBef>
        <a:buFont typeface="Arial"/>
        <a:buChar char="»"/>
        <a:tabLst/>
        <a:defRPr sz="1800" b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941" y="1330605"/>
            <a:ext cx="7956062" cy="16191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Direct Electron-Beam Injection Experiments for Validation of Air-Chemistry Models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"/>
          </p:nvPr>
        </p:nvSpPr>
        <p:spPr>
          <a:xfrm>
            <a:off x="1890644" y="2641577"/>
            <a:ext cx="5706610" cy="2118301"/>
          </a:xfrm>
        </p:spPr>
        <p:txBody>
          <a:bodyPr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AB20A"/>
                </a:solidFill>
                <a:latin typeface="+mn-lt"/>
              </a:rPr>
              <a:t>S.B. Swanekamp, J.R. Angus, D. Mosher*, P.F. </a:t>
            </a:r>
            <a:r>
              <a:rPr lang="en-US" sz="2400" b="1" dirty="0" err="1">
                <a:solidFill>
                  <a:srgbClr val="FAB20A"/>
                </a:solidFill>
                <a:latin typeface="+mn-lt"/>
              </a:rPr>
              <a:t>Ottinger</a:t>
            </a:r>
            <a:r>
              <a:rPr lang="en-US" sz="2400" b="1" dirty="0">
                <a:solidFill>
                  <a:srgbClr val="FAB20A"/>
                </a:solidFill>
                <a:latin typeface="+mn-lt"/>
              </a:rPr>
              <a:t>*, A.S. Richardson, and J.W. Schumer</a:t>
            </a:r>
          </a:p>
          <a:p>
            <a:pPr algn="ctr">
              <a:lnSpc>
                <a:spcPct val="110000"/>
              </a:lnSpc>
            </a:pPr>
            <a:r>
              <a:rPr lang="en-US" sz="2400" dirty="0">
                <a:latin typeface="+mn-lt"/>
              </a:rPr>
              <a:t>Plasma Physics Division, Naval Research Laboratory, Washington DC 20375</a:t>
            </a:r>
          </a:p>
          <a:p>
            <a:pPr algn="ctr">
              <a:lnSpc>
                <a:spcPct val="110000"/>
              </a:lnSpc>
            </a:pPr>
            <a:endParaRPr lang="en-US" sz="24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739" y="6096683"/>
            <a:ext cx="4174096" cy="620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chemeClr val="bg1"/>
                </a:solidFill>
              </a:rPr>
              <a:t>*Independent contractor to NRL through </a:t>
            </a:r>
            <a:r>
              <a:rPr lang="en-US" sz="1600" dirty="0" err="1">
                <a:solidFill>
                  <a:schemeClr val="bg1"/>
                </a:solidFill>
              </a:rPr>
              <a:t>Engility</a:t>
            </a:r>
            <a:r>
              <a:rPr lang="en-US" sz="1600" dirty="0">
                <a:solidFill>
                  <a:schemeClr val="bg1"/>
                </a:solidFill>
              </a:rPr>
              <a:t> Corp., Alexandria, VA 22314</a:t>
            </a:r>
          </a:p>
        </p:txBody>
      </p:sp>
      <p:sp>
        <p:nvSpPr>
          <p:cNvPr id="9" name="Rectangle 8"/>
          <p:cNvSpPr/>
          <p:nvPr/>
        </p:nvSpPr>
        <p:spPr>
          <a:xfrm>
            <a:off x="1659366" y="4566790"/>
            <a:ext cx="63148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Presented at the </a:t>
            </a:r>
            <a:r>
              <a:rPr lang="en-US" sz="2000" dirty="0" err="1">
                <a:solidFill>
                  <a:schemeClr val="bg1"/>
                </a:solidFill>
              </a:rPr>
              <a:t>EuroAsian</a:t>
            </a:r>
            <a:r>
              <a:rPr lang="en-US" sz="2000" dirty="0">
                <a:solidFill>
                  <a:schemeClr val="bg1"/>
                </a:solidFill>
              </a:rPr>
              <a:t> Pulsed-Power Conference 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Estoril</a:t>
            </a:r>
            <a:r>
              <a:rPr lang="en-US" sz="2000" dirty="0">
                <a:solidFill>
                  <a:schemeClr val="bg1"/>
                </a:solidFill>
              </a:rPr>
              <a:t>, Portugal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Sept. 17-23, 2016</a:t>
            </a:r>
          </a:p>
        </p:txBody>
      </p:sp>
    </p:spTree>
    <p:extLst>
      <p:ext uri="{BB962C8B-B14F-4D97-AF65-F5344CB8AC3E}">
        <p14:creationId xmlns:p14="http://schemas.microsoft.com/office/powerpoint/2010/main" val="17246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</a:rPr>
              <a:t>Beam-impact reactions are described using the stopping-power formalism</a:t>
            </a:r>
            <a:r>
              <a:rPr lang="en-US" sz="2800" baseline="30000" dirty="0">
                <a:latin typeface="Calibri" panose="020F0502020204030204" pitchFamily="34" charset="0"/>
              </a:rPr>
              <a:t>1,2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12556" y="1055802"/>
            <a:ext cx="4397393" cy="554115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+mj-lt"/>
              </a:rPr>
              <a:t>Energy needed to produce an electron-ion pair W, and production efficiencies </a:t>
            </a:r>
            <a:r>
              <a:rPr lang="en-US" sz="1600" dirty="0">
                <a:latin typeface="+mj-lt"/>
                <a:ea typeface="Lucida Grande"/>
                <a:cs typeface="Lucida Grande"/>
              </a:rPr>
              <a:t>η</a:t>
            </a:r>
            <a:r>
              <a:rPr lang="en-US" sz="1600" dirty="0">
                <a:latin typeface="+mj-lt"/>
              </a:rPr>
              <a:t> for molecular and atomic nitrogen are given by Slinker, Taylor, and Ali </a:t>
            </a:r>
            <a:r>
              <a:rPr lang="en-US" sz="1600" baseline="30000" dirty="0">
                <a:latin typeface="+mj-lt"/>
              </a:rPr>
              <a:t>1,2</a:t>
            </a:r>
          </a:p>
          <a:p>
            <a:r>
              <a:rPr lang="en-US" sz="1600" dirty="0">
                <a:latin typeface="+mj-lt"/>
              </a:rPr>
              <a:t>Beam-impact contributions to the rate equations for each species are from</a:t>
            </a:r>
          </a:p>
          <a:p>
            <a:endParaRPr lang="en-US" sz="1600" dirty="0">
              <a:latin typeface="+mj-lt"/>
            </a:endParaRPr>
          </a:p>
          <a:p>
            <a:endParaRPr lang="en-US" sz="1600" dirty="0">
              <a:latin typeface="+mj-lt"/>
            </a:endParaRPr>
          </a:p>
          <a:p>
            <a:endParaRPr lang="en-US" sz="800" dirty="0">
              <a:latin typeface="+mj-lt"/>
            </a:endParaRPr>
          </a:p>
          <a:p>
            <a:r>
              <a:rPr lang="en-US" sz="1600" dirty="0">
                <a:latin typeface="+mj-lt"/>
              </a:rPr>
              <a:t>This formalism accounts for both direct beam-impact ionization and ionization produced by intermediate energy (~ 60 eV) secondary electrons as they relax to thermal energies</a:t>
            </a:r>
          </a:p>
          <a:p>
            <a:r>
              <a:rPr lang="en-US" sz="1600" dirty="0">
                <a:latin typeface="+mj-lt"/>
              </a:rPr>
              <a:t>W and </a:t>
            </a:r>
            <a:r>
              <a:rPr lang="en-US" sz="1600" dirty="0">
                <a:latin typeface="+mj-lt"/>
                <a:ea typeface="Lucida Grande"/>
                <a:cs typeface="Lucida Grande"/>
              </a:rPr>
              <a:t>η</a:t>
            </a:r>
            <a:r>
              <a:rPr lang="en-US" sz="1600" dirty="0">
                <a:latin typeface="+mj-lt"/>
              </a:rPr>
              <a:t> are basically constant for electrons with energies of 1 keV to 1 MeV </a:t>
            </a:r>
          </a:p>
          <a:p>
            <a:r>
              <a:rPr lang="en-US" sz="1600" dirty="0">
                <a:latin typeface="+mj-lt"/>
              </a:rPr>
              <a:t>Bethe stopping power in 1-Torr nitrogen for energies between 0.1 and 1 MeV is between 6.4 and 2.8 eV/cm</a:t>
            </a:r>
          </a:p>
        </p:txBody>
      </p:sp>
      <p:pic>
        <p:nvPicPr>
          <p:cNvPr id="8" name="Picture Placeholder 7" descr="ABC_beamimpact_reactions.png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t="8492" r="1185"/>
          <a:stretch/>
        </p:blipFill>
        <p:spPr>
          <a:xfrm>
            <a:off x="80276" y="1321066"/>
            <a:ext cx="4438030" cy="4664960"/>
          </a:xfrm>
        </p:spPr>
      </p:pic>
      <p:sp>
        <p:nvSpPr>
          <p:cNvPr id="9" name="TextBox 8"/>
          <p:cNvSpPr txBox="1"/>
          <p:nvPr/>
        </p:nvSpPr>
        <p:spPr>
          <a:xfrm>
            <a:off x="1853" y="6217053"/>
            <a:ext cx="4582426" cy="379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marL="241093" indent="-241093">
              <a:buAutoNum type="arabicParenR"/>
            </a:pPr>
            <a:r>
              <a:rPr lang="en-US" sz="1000" b="1" dirty="0">
                <a:latin typeface="+mj-lt"/>
                <a:cs typeface="Century Gothic"/>
              </a:rPr>
              <a:t>R. Taylor, </a:t>
            </a:r>
            <a:r>
              <a:rPr lang="en-US" sz="1000" b="1" i="1" dirty="0">
                <a:latin typeface="+mj-lt"/>
                <a:cs typeface="Century Gothic"/>
              </a:rPr>
              <a:t>et al.</a:t>
            </a:r>
            <a:r>
              <a:rPr lang="en-US" sz="1000" b="1" dirty="0">
                <a:latin typeface="+mj-lt"/>
                <a:cs typeface="Century Gothic"/>
              </a:rPr>
              <a:t>, J. Appl. Phys., Vol. 64, no. 3, pp. 982-993, (1988). </a:t>
            </a:r>
          </a:p>
          <a:p>
            <a:pPr marL="241093" indent="-241093">
              <a:buAutoNum type="arabicParenR"/>
            </a:pPr>
            <a:r>
              <a:rPr lang="en-US" sz="1000" b="1" dirty="0">
                <a:latin typeface="+mj-lt"/>
                <a:cs typeface="Century Gothic"/>
              </a:rPr>
              <a:t>S. Slinker, </a:t>
            </a:r>
            <a:r>
              <a:rPr lang="en-US" sz="1000" b="1" i="1" dirty="0">
                <a:latin typeface="+mj-lt"/>
                <a:cs typeface="Century Gothic"/>
              </a:rPr>
              <a:t>et al.</a:t>
            </a:r>
            <a:r>
              <a:rPr lang="en-US" sz="1000" b="1" dirty="0">
                <a:latin typeface="+mj-lt"/>
                <a:cs typeface="Century Gothic"/>
              </a:rPr>
              <a:t>, J. Appl. Phys., Vol. 67, no. 2, pp. 679-690, (1990).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10439"/>
              </p:ext>
            </p:extLst>
          </p:nvPr>
        </p:nvGraphicFramePr>
        <p:xfrm>
          <a:off x="5461000" y="2693988"/>
          <a:ext cx="2098675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4" imgW="1371600" imgH="444240" progId="Equation.3">
                  <p:embed/>
                </p:oleObj>
              </mc:Choice>
              <mc:Fallback>
                <p:oleObj name="Equation" r:id="rId4" imgW="137160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61000" y="2693988"/>
                        <a:ext cx="2098675" cy="67945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744535" y="5981227"/>
            <a:ext cx="4265414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ym typeface="Wingdings"/>
              </a:rPr>
              <a:t>Beam-impact reactions do not perturb</a:t>
            </a:r>
            <a:br>
              <a:rPr lang="en-US" sz="1600" b="1" dirty="0">
                <a:sym typeface="Wingdings"/>
              </a:rPr>
            </a:br>
            <a:r>
              <a:rPr lang="en-US" sz="1600" b="1" dirty="0">
                <a:sym typeface="Wingdings"/>
              </a:rPr>
              <a:t>the beam in a 10-cm-long transport cell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0374294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092" y="40749"/>
            <a:ext cx="7805390" cy="887895"/>
          </a:xfrm>
        </p:spPr>
        <p:txBody>
          <a:bodyPr/>
          <a:lstStyle/>
          <a:p>
            <a:r>
              <a:rPr lang="en-US" sz="2400" b="0" dirty="0">
                <a:latin typeface="Calibri" panose="020F0502020204030204" pitchFamily="34" charset="0"/>
              </a:rPr>
              <a:t>The parameter regime of the GII experiments permit the use of simplifying assumptions in nitrogen plasma modeling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17092" y="1219374"/>
            <a:ext cx="5459019" cy="4710086"/>
          </a:xfrm>
        </p:spPr>
        <p:txBody>
          <a:bodyPr>
            <a:noAutofit/>
          </a:bodyPr>
          <a:lstStyle/>
          <a:p>
            <a:r>
              <a:rPr lang="en-US" sz="1800" dirty="0"/>
              <a:t>Pressure is high enough that plasma electron collisions are local (small mean free path) </a:t>
            </a:r>
          </a:p>
          <a:p>
            <a:r>
              <a:rPr lang="en-US" sz="1800" dirty="0"/>
              <a:t>The ionization state is sufficiently high early in the pulse so that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background electrons are approximately </a:t>
            </a:r>
            <a:r>
              <a:rPr lang="en-US" sz="1800" dirty="0" err="1"/>
              <a:t>Maxwellian</a:t>
            </a:r>
            <a:r>
              <a:rPr lang="en-US" sz="1800" dirty="0"/>
              <a:t> (</a:t>
            </a:r>
            <a:r>
              <a:rPr lang="en-US" sz="1800" dirty="0">
                <a:latin typeface="Symbol" panose="05050102010706020507" pitchFamily="18" charset="2"/>
                <a:ea typeface="Lucida Grande"/>
              </a:rPr>
              <a:t>n</a:t>
            </a:r>
            <a:r>
              <a:rPr lang="en-US" sz="1800" baseline="-25000" dirty="0"/>
              <a:t>e-e</a:t>
            </a:r>
            <a:r>
              <a:rPr lang="en-US" sz="1800" dirty="0"/>
              <a:t> &gt; </a:t>
            </a:r>
            <a:r>
              <a:rPr lang="en-US" sz="1800" dirty="0">
                <a:latin typeface="Symbol" panose="05050102010706020507" pitchFamily="18" charset="2"/>
                <a:ea typeface="Lucida Grande"/>
              </a:rPr>
              <a:t>n</a:t>
            </a:r>
            <a:r>
              <a:rPr lang="en-US" sz="1800" baseline="-25000" dirty="0"/>
              <a:t>e-n</a:t>
            </a:r>
            <a:r>
              <a:rPr lang="en-US" sz="1800" dirty="0"/>
              <a:t> &gt; 1/</a:t>
            </a:r>
            <a:r>
              <a:rPr lang="en-US" sz="1800" dirty="0">
                <a:latin typeface="Symbol" panose="05050102010706020507" pitchFamily="18" charset="2"/>
                <a:ea typeface="Lucida Grande"/>
              </a:rPr>
              <a:t>t</a:t>
            </a:r>
            <a:r>
              <a:rPr lang="en-US" sz="1800" baseline="-25000" dirty="0"/>
              <a:t>b</a:t>
            </a:r>
            <a:r>
              <a:rPr lang="en-US" sz="1800" dirty="0"/>
              <a:t>)</a:t>
            </a:r>
          </a:p>
          <a:p>
            <a:pPr lvl="1">
              <a:spcBef>
                <a:spcPts val="300"/>
              </a:spcBef>
            </a:pPr>
            <a:r>
              <a:rPr lang="en-US" sz="1800" dirty="0"/>
              <a:t>rate equations are dominated by electron-impact reactions (can ignore heavy-heavy reactions and photon-induced reactions)</a:t>
            </a:r>
          </a:p>
          <a:p>
            <a:r>
              <a:rPr lang="en-US" sz="1800" dirty="0"/>
              <a:t>The plasma is stationary on the hydrodynamic time scale of </a:t>
            </a:r>
            <a:r>
              <a:rPr lang="en-US" sz="1800" dirty="0" err="1"/>
              <a:t>J</a:t>
            </a:r>
            <a:r>
              <a:rPr lang="en-US" sz="1800" baseline="-25000" dirty="0" err="1"/>
              <a:t>p</a:t>
            </a:r>
            <a:r>
              <a:rPr lang="en-US" sz="1800" dirty="0" err="1">
                <a:sym typeface="Symbol"/>
              </a:rPr>
              <a:t></a:t>
            </a:r>
            <a:r>
              <a:rPr lang="en-US" sz="1800" dirty="0" err="1"/>
              <a:t>B</a:t>
            </a:r>
            <a:r>
              <a:rPr lang="en-US" sz="1800" dirty="0"/>
              <a:t> and ambipolar diffusion </a:t>
            </a:r>
          </a:p>
          <a:p>
            <a:r>
              <a:rPr lang="en-US" sz="1800" dirty="0"/>
              <a:t>Thermal energies during the molecular phase are high enough so that ionization, dissociation, and electronic excitation dominate over vibrational and rotational excitations</a:t>
            </a:r>
          </a:p>
          <a:p>
            <a:pPr lvl="1"/>
            <a:endParaRPr lang="en-US" sz="1800" baseline="-250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2" t="-4653" r="-3856" b="-5169"/>
          <a:stretch/>
        </p:blipFill>
        <p:spPr>
          <a:xfrm>
            <a:off x="6108676" y="2529526"/>
            <a:ext cx="2338357" cy="1921705"/>
          </a:xfrm>
          <a:prstGeom prst="rect">
            <a:avLst/>
          </a:prstGeom>
          <a:ln>
            <a:solidFill>
              <a:srgbClr val="00009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170836" y="1703182"/>
            <a:ext cx="2214039" cy="595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700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Parameter Regime of GII experiments</a:t>
            </a:r>
          </a:p>
        </p:txBody>
      </p:sp>
    </p:spTree>
    <p:extLst>
      <p:ext uri="{BB962C8B-B14F-4D97-AF65-F5344CB8AC3E}">
        <p14:creationId xmlns:p14="http://schemas.microsoft.com/office/powerpoint/2010/main" val="4175658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21" y="40749"/>
            <a:ext cx="8107051" cy="887895"/>
          </a:xfrm>
        </p:spPr>
        <p:txBody>
          <a:bodyPr/>
          <a:lstStyle/>
          <a:p>
            <a:r>
              <a:rPr lang="en-US" sz="2800" b="0" dirty="0">
                <a:latin typeface="Calibri" panose="020F0502020204030204" pitchFamily="34" charset="0"/>
              </a:rPr>
              <a:t>Time-dependent plasma behavior in ABC was tested with a 0D circuit model and rigid-beam approximation</a:t>
            </a:r>
          </a:p>
        </p:txBody>
      </p:sp>
      <p:sp>
        <p:nvSpPr>
          <p:cNvPr id="33" name="Content Placeholder 6"/>
          <p:cNvSpPr txBox="1">
            <a:spLocks/>
          </p:cNvSpPr>
          <p:nvPr/>
        </p:nvSpPr>
        <p:spPr>
          <a:xfrm>
            <a:off x="0" y="1249847"/>
            <a:ext cx="4600909" cy="4849300"/>
          </a:xfrm>
          <a:prstGeom prst="rect">
            <a:avLst/>
          </a:prstGeom>
        </p:spPr>
        <p:txBody>
          <a:bodyPr>
            <a:noAutofit/>
          </a:bodyPr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</a:rPr>
              <a:t>Good charge and current neutralization in many GII experiments allow the beam to travel ballistically through the gas cell</a:t>
            </a:r>
          </a:p>
          <a:p>
            <a:r>
              <a:rPr lang="en-US" dirty="0">
                <a:latin typeface="Calibri" panose="020F0502020204030204" pitchFamily="34" charset="0"/>
              </a:rPr>
              <a:t>Assume the ring beam travels rigidly in z between radii r</a:t>
            </a:r>
            <a:r>
              <a:rPr lang="en-US" baseline="-25000" dirty="0">
                <a:latin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</a:rPr>
              <a:t> and r</a:t>
            </a:r>
            <a:r>
              <a:rPr lang="en-US" baseline="-25000" dirty="0">
                <a:latin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</a:rPr>
              <a:t> in a cell with conducting walls at r</a:t>
            </a:r>
            <a:r>
              <a:rPr lang="en-US" baseline="-25000" dirty="0">
                <a:latin typeface="Calibri" panose="020F0502020204030204" pitchFamily="34" charset="0"/>
              </a:rPr>
              <a:t>w</a:t>
            </a:r>
            <a:r>
              <a:rPr lang="en-US" dirty="0">
                <a:latin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Calibri" panose="020F0502020204030204" pitchFamily="34" charset="0"/>
              </a:rPr>
              <a:t>Assume J</a:t>
            </a:r>
            <a:r>
              <a:rPr lang="en-US" baseline="-25000" dirty="0">
                <a:latin typeface="Calibri" panose="020F0502020204030204" pitchFamily="34" charset="0"/>
              </a:rPr>
              <a:t>b</a:t>
            </a:r>
            <a:r>
              <a:rPr lang="en-US" dirty="0">
                <a:latin typeface="Calibri" panose="020F0502020204030204" pitchFamily="34" charset="0"/>
              </a:rPr>
              <a:t> and </a:t>
            </a:r>
            <a:r>
              <a:rPr lang="en-US" dirty="0" err="1">
                <a:latin typeface="Calibri" panose="020F0502020204030204" pitchFamily="34" charset="0"/>
              </a:rPr>
              <a:t>J</a:t>
            </a:r>
            <a:r>
              <a:rPr lang="en-US" baseline="-25000" dirty="0" err="1">
                <a:latin typeface="Calibri" panose="020F0502020204030204" pitchFamily="34" charset="0"/>
              </a:rPr>
              <a:t>p</a:t>
            </a:r>
            <a:r>
              <a:rPr lang="en-US" baseline="-25000" dirty="0">
                <a:latin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</a:rPr>
              <a:t>= </a:t>
            </a:r>
            <a:r>
              <a:rPr lang="en-US" dirty="0">
                <a:latin typeface="Calibri" panose="020F0502020204030204" pitchFamily="34" charset="0"/>
                <a:ea typeface="Lucida Grande"/>
              </a:rPr>
              <a:t>σ</a:t>
            </a:r>
            <a:r>
              <a:rPr lang="en-US" baseline="-25000" dirty="0">
                <a:latin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</a:rPr>
              <a:t>E</a:t>
            </a:r>
            <a:r>
              <a:rPr lang="en-US" baseline="-25000" dirty="0">
                <a:latin typeface="Calibri" panose="020F0502020204030204" pitchFamily="34" charset="0"/>
              </a:rPr>
              <a:t>z</a:t>
            </a:r>
            <a:r>
              <a:rPr lang="en-US" dirty="0">
                <a:latin typeface="Calibri" panose="020F0502020204030204" pitchFamily="34" charset="0"/>
              </a:rPr>
              <a:t> are axially invariant and uniform between r</a:t>
            </a:r>
            <a:r>
              <a:rPr lang="en-US" baseline="-25000" dirty="0">
                <a:latin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</a:rPr>
              <a:t> and r</a:t>
            </a:r>
            <a:r>
              <a:rPr lang="en-US" baseline="-25000" dirty="0">
                <a:latin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</a:rPr>
              <a:t> with area A</a:t>
            </a:r>
            <a:r>
              <a:rPr lang="en-US" baseline="-25000" dirty="0">
                <a:latin typeface="Calibri" panose="020F0502020204030204" pitchFamily="34" charset="0"/>
              </a:rPr>
              <a:t>b</a:t>
            </a:r>
          </a:p>
          <a:p>
            <a:r>
              <a:rPr lang="en-US" dirty="0">
                <a:latin typeface="Calibri" panose="020F0502020204030204" pitchFamily="34" charset="0"/>
              </a:rPr>
              <a:t>The beam-plasma system is modeled as an simple L-R circuit with a time-dependent conductivity </a:t>
            </a:r>
            <a:r>
              <a:rPr lang="en-US" dirty="0" err="1">
                <a:latin typeface="Calibri" panose="020F0502020204030204" pitchFamily="34" charset="0"/>
                <a:ea typeface="Lucida Grande"/>
                <a:cs typeface="Lucida Grande"/>
              </a:rPr>
              <a:t>σ</a:t>
            </a:r>
            <a:r>
              <a:rPr lang="en-US" baseline="-25000" dirty="0" err="1">
                <a:latin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</a:rPr>
              <a:t>(t) driven by a time-dependent beam current </a:t>
            </a:r>
            <a:r>
              <a:rPr lang="en-US" dirty="0" err="1">
                <a:latin typeface="Calibri" panose="020F0502020204030204" pitchFamily="34" charset="0"/>
              </a:rPr>
              <a:t>J</a:t>
            </a:r>
            <a:r>
              <a:rPr lang="en-US" baseline="-25000" dirty="0" err="1">
                <a:latin typeface="Calibri" panose="020F0502020204030204" pitchFamily="34" charset="0"/>
              </a:rPr>
              <a:t>b</a:t>
            </a:r>
            <a:r>
              <a:rPr lang="en-US" dirty="0">
                <a:latin typeface="Calibri" panose="020F0502020204030204" pitchFamily="34" charset="0"/>
              </a:rPr>
              <a:t>(t)</a:t>
            </a:r>
          </a:p>
          <a:p>
            <a:r>
              <a:rPr lang="en-US" dirty="0">
                <a:latin typeface="Calibri" panose="020F0502020204030204" pitchFamily="34" charset="0"/>
              </a:rPr>
              <a:t>The ABC model is used to compute the plasma conductivity </a:t>
            </a:r>
            <a:r>
              <a:rPr lang="en-US" dirty="0">
                <a:latin typeface="Calibri" panose="020F0502020204030204" pitchFamily="34" charset="0"/>
                <a:ea typeface="Lucida Grande"/>
                <a:cs typeface="Lucida Grande"/>
              </a:rPr>
              <a:t>σ</a:t>
            </a:r>
            <a:r>
              <a:rPr lang="en-US" baseline="-25000" dirty="0">
                <a:latin typeface="Calibri" panose="020F0502020204030204" pitchFamily="34" charset="0"/>
              </a:rPr>
              <a:t>p</a:t>
            </a:r>
            <a:r>
              <a:rPr lang="en-US" dirty="0">
                <a:latin typeface="Calibri" panose="020F0502020204030204" pitchFamily="34" charset="0"/>
              </a:rPr>
              <a:t>(t)</a:t>
            </a:r>
          </a:p>
          <a:p>
            <a:endParaRPr lang="en-US" sz="1600" dirty="0">
              <a:latin typeface="Calibri" panose="020F050202020403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795113"/>
              </p:ext>
            </p:extLst>
          </p:nvPr>
        </p:nvGraphicFramePr>
        <p:xfrm>
          <a:off x="4957668" y="1654174"/>
          <a:ext cx="3867245" cy="4548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3" imgW="1663560" imgH="1955520" progId="Equation.3">
                  <p:embed/>
                </p:oleObj>
              </mc:Choice>
              <mc:Fallback>
                <p:oleObj name="Equation" r:id="rId3" imgW="1663560" imgH="19555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7668" y="1654174"/>
                        <a:ext cx="3867245" cy="454821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906724" y="1192526"/>
            <a:ext cx="307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OD rigid beam model</a:t>
            </a:r>
          </a:p>
        </p:txBody>
      </p:sp>
    </p:spTree>
    <p:extLst>
      <p:ext uri="{BB962C8B-B14F-4D97-AF65-F5344CB8AC3E}">
        <p14:creationId xmlns:p14="http://schemas.microsoft.com/office/powerpoint/2010/main" val="331082474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9252" y="0"/>
            <a:ext cx="7908783" cy="101138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The ABC model extends nitrogen gas chemistry to high electron-beam current densities</a:t>
            </a:r>
          </a:p>
        </p:txBody>
      </p:sp>
      <p:pic>
        <p:nvPicPr>
          <p:cNvPr id="9" name="Picture Placeholder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3" r="6047" b="3350"/>
          <a:stretch/>
        </p:blipFill>
        <p:spPr>
          <a:xfrm>
            <a:off x="1433332" y="1807304"/>
            <a:ext cx="6615113" cy="47487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35969" y="1021854"/>
            <a:ext cx="1905000" cy="810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Palatino"/>
                <a:cs typeface="Palatino"/>
                <a:sym typeface="Palatino"/>
              </a:rPr>
              <a:t>Weakly</a:t>
            </a:r>
          </a:p>
          <a:p>
            <a:pPr algn="ctr" defTabSz="410751" latinLnBrk="1" hangingPunct="0"/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ea typeface="Palatino"/>
                <a:cs typeface="Palatino"/>
                <a:sym typeface="Palatino"/>
              </a:rPr>
              <a:t>Ionized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05249" y="1206520"/>
            <a:ext cx="1905000" cy="441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2400" b="1" dirty="0">
                <a:solidFill>
                  <a:srgbClr val="006600"/>
                </a:solidFill>
                <a:latin typeface="Calibri" panose="020F0502020204030204" pitchFamily="34" charset="0"/>
                <a:ea typeface="Palatino"/>
                <a:cs typeface="Palatino"/>
                <a:sym typeface="Palatino"/>
              </a:rPr>
              <a:t>ABC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6923" y="1021854"/>
            <a:ext cx="1905000" cy="8107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2400" b="1" dirty="0">
                <a:solidFill>
                  <a:srgbClr val="0000FF"/>
                </a:solidFill>
                <a:latin typeface="Calibri" panose="020F0502020204030204" pitchFamily="34" charset="0"/>
                <a:ea typeface="Palatino"/>
                <a:cs typeface="Palatino"/>
                <a:sym typeface="Palatino"/>
              </a:rPr>
              <a:t>Coronal</a:t>
            </a:r>
            <a:br>
              <a:rPr lang="en-US" sz="2400" b="1" dirty="0">
                <a:solidFill>
                  <a:srgbClr val="0000FF"/>
                </a:solidFill>
                <a:latin typeface="Calibri" panose="020F0502020204030204" pitchFamily="34" charset="0"/>
                <a:ea typeface="Palatino"/>
                <a:cs typeface="Palatino"/>
                <a:sym typeface="Palatino"/>
              </a:rPr>
            </a:br>
            <a:r>
              <a:rPr lang="en-US" sz="2400" b="1" dirty="0">
                <a:solidFill>
                  <a:srgbClr val="0000FF"/>
                </a:solidFill>
                <a:latin typeface="Calibri" panose="020F0502020204030204" pitchFamily="34" charset="0"/>
                <a:ea typeface="Palatino"/>
                <a:cs typeface="Palatino"/>
                <a:sym typeface="Palatino"/>
              </a:rPr>
              <a:t>regime</a:t>
            </a:r>
          </a:p>
        </p:txBody>
      </p:sp>
      <p:sp>
        <p:nvSpPr>
          <p:cNvPr id="8" name="Rectangle 7"/>
          <p:cNvSpPr/>
          <p:nvPr/>
        </p:nvSpPr>
        <p:spPr>
          <a:xfrm>
            <a:off x="2449902" y="1816939"/>
            <a:ext cx="1095555" cy="413528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45457" y="1832781"/>
            <a:ext cx="3217652" cy="4119438"/>
          </a:xfrm>
          <a:prstGeom prst="rect">
            <a:avLst/>
          </a:prstGeom>
          <a:solidFill>
            <a:srgbClr val="00B050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63109" y="1833941"/>
            <a:ext cx="1043797" cy="4119438"/>
          </a:xfrm>
          <a:prstGeom prst="rect">
            <a:avLst/>
          </a:prstGeom>
          <a:solidFill>
            <a:srgbClr val="0000FF">
              <a:alpha val="1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16966" y="5710676"/>
            <a:ext cx="112143" cy="163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30724" y="5601299"/>
            <a:ext cx="2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022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The plasma current history from simulation is in good agreement with that from experiment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6547" y="1565414"/>
            <a:ext cx="4719977" cy="3836789"/>
          </a:xfrm>
        </p:spPr>
        <p:txBody>
          <a:bodyPr>
            <a:noAutofit/>
          </a:bodyPr>
          <a:lstStyle/>
          <a:p>
            <a:r>
              <a:rPr lang="en-US" sz="1800" dirty="0"/>
              <a:t>Plasma current is nearly equal to beam current since the current neutralization factor is small (</a:t>
            </a:r>
            <a:r>
              <a:rPr lang="en-US" sz="1800" dirty="0" err="1"/>
              <a:t>f</a:t>
            </a:r>
            <a:r>
              <a:rPr lang="en-US" sz="1800" baseline="-25000" dirty="0" err="1"/>
              <a:t>n</a:t>
            </a:r>
            <a:r>
              <a:rPr lang="en-US" sz="1800" dirty="0"/>
              <a:t>=I</a:t>
            </a:r>
            <a:r>
              <a:rPr lang="en-US" sz="1800" baseline="-25000" dirty="0"/>
              <a:t>n</a:t>
            </a:r>
            <a:r>
              <a:rPr lang="en-US" sz="1800" dirty="0"/>
              <a:t>/I</a:t>
            </a:r>
            <a:r>
              <a:rPr lang="en-US" sz="1800" baseline="-25000" dirty="0"/>
              <a:t>b</a:t>
            </a:r>
            <a:r>
              <a:rPr lang="en-US" sz="1800" dirty="0"/>
              <a:t>&lt;&lt;1)</a:t>
            </a:r>
          </a:p>
          <a:p>
            <a:r>
              <a:rPr lang="en-US" sz="1800" dirty="0"/>
              <a:t>Experimental and simulated net current agree within about a factor-of-two</a:t>
            </a:r>
          </a:p>
          <a:p>
            <a:r>
              <a:rPr lang="en-US" sz="1800" dirty="0"/>
              <a:t>Net current measurements and modeling have possible errors due to 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experimental: low measured currents in a difficult plasma environment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OD ABC modeling: rigid paraxial beam can’t respond to net-current B field and will not have correct injected angular distribution </a:t>
            </a:r>
          </a:p>
          <a:p>
            <a:r>
              <a:rPr lang="en-US" sz="1800" dirty="0"/>
              <a:t>Plasma current is the important parameter for background plasma modeling since Joule heating is the main power source</a:t>
            </a:r>
          </a:p>
          <a:p>
            <a:r>
              <a:rPr lang="en-US" sz="1800" dirty="0"/>
              <a:t>Net current is important for beam pinching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8" t="-19563" r="-3634" b="-22379"/>
          <a:stretch/>
        </p:blipFill>
        <p:spPr>
          <a:xfrm>
            <a:off x="1274865" y="1121787"/>
            <a:ext cx="1787366" cy="443627"/>
          </a:xfrm>
          <a:prstGeom prst="rect">
            <a:avLst/>
          </a:prstGeom>
          <a:ln>
            <a:solidFill>
              <a:srgbClr val="000090"/>
            </a:solidFill>
          </a:ln>
        </p:spPr>
      </p:pic>
      <p:pic>
        <p:nvPicPr>
          <p:cNvPr id="8" name="Picture Placeholder 7" descr="Iplasma_Inet_shot8141.eps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" t="2530" r="3768" b="4077"/>
          <a:stretch/>
        </p:blipFill>
        <p:spPr>
          <a:xfrm>
            <a:off x="5194169" y="1121787"/>
            <a:ext cx="3440783" cy="5513073"/>
          </a:xfrm>
        </p:spPr>
      </p:pic>
    </p:spTree>
    <p:extLst>
      <p:ext uri="{BB962C8B-B14F-4D97-AF65-F5344CB8AC3E}">
        <p14:creationId xmlns:p14="http://schemas.microsoft.com/office/powerpoint/2010/main" val="293801770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683" y="40749"/>
            <a:ext cx="7774317" cy="887895"/>
          </a:xfrm>
        </p:spPr>
        <p:txBody>
          <a:bodyPr/>
          <a:lstStyle/>
          <a:p>
            <a:r>
              <a:rPr lang="en-US" sz="2400" dirty="0"/>
              <a:t>The net current is ‘frozen in’ at a small fraction of the beam current early in the pulse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79543" y="1110066"/>
            <a:ext cx="4632385" cy="5455791"/>
          </a:xfrm>
        </p:spPr>
        <p:txBody>
          <a:bodyPr>
            <a:noAutofit/>
          </a:bodyPr>
          <a:lstStyle/>
          <a:p>
            <a:r>
              <a:rPr lang="en-US" sz="2400" dirty="0"/>
              <a:t>Simulation parameters</a:t>
            </a:r>
          </a:p>
          <a:p>
            <a:pPr lvl="1"/>
            <a:r>
              <a:rPr lang="en-US" sz="1800" dirty="0"/>
              <a:t>Inner and outer beam radii r</a:t>
            </a:r>
            <a:r>
              <a:rPr lang="en-US" sz="1800" baseline="-25000" dirty="0"/>
              <a:t>1</a:t>
            </a:r>
            <a:r>
              <a:rPr lang="en-US" sz="1800" dirty="0"/>
              <a:t>=6.5 cm and</a:t>
            </a:r>
            <a:r>
              <a:rPr lang="en-US" sz="1800" dirty="0">
                <a:latin typeface="Symbol" panose="05050102010706020507" pitchFamily="18" charset="2"/>
              </a:rPr>
              <a:t> </a:t>
            </a:r>
            <a:r>
              <a:rPr lang="en-US" sz="1800" dirty="0"/>
              <a:t>r</a:t>
            </a:r>
            <a:r>
              <a:rPr lang="en-US" sz="1800" baseline="-25000" dirty="0"/>
              <a:t>2</a:t>
            </a:r>
            <a:r>
              <a:rPr lang="en-US" sz="1800" dirty="0"/>
              <a:t>=7.5 cm</a:t>
            </a:r>
          </a:p>
          <a:p>
            <a:pPr lvl="1"/>
            <a:r>
              <a:rPr lang="en-US" sz="1800" dirty="0"/>
              <a:t>gas cell radius </a:t>
            </a:r>
            <a:r>
              <a:rPr lang="en-US" sz="1800" dirty="0" err="1"/>
              <a:t>r</a:t>
            </a:r>
            <a:r>
              <a:rPr lang="en-US" sz="1800" baseline="-25000" dirty="0" err="1"/>
              <a:t>w</a:t>
            </a:r>
            <a:r>
              <a:rPr lang="en-US" sz="1800" dirty="0"/>
              <a:t>=10 cm</a:t>
            </a:r>
          </a:p>
          <a:p>
            <a:pPr lvl="1"/>
            <a:r>
              <a:rPr lang="en-US" sz="1800" dirty="0"/>
              <a:t>p=1-Torr N</a:t>
            </a:r>
            <a:r>
              <a:rPr lang="en-US" sz="1800" baseline="-25000" dirty="0"/>
              <a:t>2</a:t>
            </a:r>
          </a:p>
          <a:p>
            <a:endParaRPr lang="en-US" sz="2100" baseline="-25000" dirty="0"/>
          </a:p>
          <a:p>
            <a:r>
              <a:rPr lang="en-US" sz="2400" dirty="0"/>
              <a:t>Conductivity rises over the entire beam pulse</a:t>
            </a:r>
          </a:p>
          <a:p>
            <a:endParaRPr lang="en-US" sz="2400" dirty="0"/>
          </a:p>
          <a:p>
            <a:r>
              <a:rPr lang="en-US" sz="2400" dirty="0"/>
              <a:t>Beam current about 95% neutralized by the plasma return current</a:t>
            </a:r>
          </a:p>
        </p:txBody>
      </p:sp>
      <p:pic>
        <p:nvPicPr>
          <p:cNvPr id="19" name="Picture Placeholder 18" descr="sigmap_and_Inet.eps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" t="3295" r="3861" b="4326"/>
          <a:stretch/>
        </p:blipFill>
        <p:spPr>
          <a:xfrm>
            <a:off x="5171989" y="1061236"/>
            <a:ext cx="3566160" cy="5556377"/>
          </a:xfrm>
        </p:spPr>
      </p:pic>
      <p:sp>
        <p:nvSpPr>
          <p:cNvPr id="12" name="TextBox 11"/>
          <p:cNvSpPr txBox="1"/>
          <p:nvPr/>
        </p:nvSpPr>
        <p:spPr>
          <a:xfrm>
            <a:off x="7330218" y="1482405"/>
            <a:ext cx="110620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I</a:t>
            </a:r>
            <a:r>
              <a:rPr lang="en-US" sz="1400" baseline="-25000" dirty="0"/>
              <a:t>net</a:t>
            </a:r>
            <a:r>
              <a:rPr lang="en-US" sz="1400" dirty="0"/>
              <a:t> = I</a:t>
            </a:r>
            <a:r>
              <a:rPr lang="en-US" sz="1400" baseline="-25000" dirty="0"/>
              <a:t>b</a:t>
            </a:r>
            <a:r>
              <a:rPr lang="en-US" sz="1400" dirty="0"/>
              <a:t> - I</a:t>
            </a:r>
            <a:r>
              <a:rPr lang="en-US" sz="1400" baseline="-25000" dirty="0"/>
              <a:t>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56077" y="1812333"/>
            <a:ext cx="293298" cy="119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256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Calibri" panose="020F0502020204030204" pitchFamily="34" charset="0"/>
              </a:rPr>
              <a:t>n</a:t>
            </a:r>
            <a:r>
              <a:rPr lang="en-US" sz="2800" baseline="-25000" dirty="0">
                <a:latin typeface="Calibri" panose="020F0502020204030204" pitchFamily="34" charset="0"/>
              </a:rPr>
              <a:t>e</a:t>
            </a:r>
            <a:r>
              <a:rPr lang="en-US" sz="2800" dirty="0">
                <a:latin typeface="Calibri" panose="020F0502020204030204" pitchFamily="34" charset="0"/>
              </a:rPr>
              <a:t>L from simulation is in good agreement with experimental n</a:t>
            </a:r>
            <a:r>
              <a:rPr lang="en-US" sz="2800" baseline="-25000" dirty="0">
                <a:latin typeface="Calibri" panose="020F0502020204030204" pitchFamily="34" charset="0"/>
              </a:rPr>
              <a:t>e</a:t>
            </a:r>
            <a:r>
              <a:rPr lang="en-US" sz="2800" dirty="0">
                <a:latin typeface="Calibri" panose="020F0502020204030204" pitchFamily="34" charset="0"/>
              </a:rPr>
              <a:t>L measurements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167668" y="1249028"/>
            <a:ext cx="4237137" cy="3156306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Experimental </a:t>
            </a:r>
            <a:r>
              <a:rPr lang="en-US" dirty="0" err="1">
                <a:latin typeface="Calibri" panose="020F0502020204030204" pitchFamily="34" charset="0"/>
              </a:rPr>
              <a:t>n</a:t>
            </a:r>
            <a:r>
              <a:rPr lang="en-US" baseline="-25000" dirty="0" err="1">
                <a:latin typeface="Calibri" panose="020F0502020204030204" pitchFamily="34" charset="0"/>
              </a:rPr>
              <a:t>e</a:t>
            </a:r>
            <a:r>
              <a:rPr lang="en-US" dirty="0" err="1">
                <a:latin typeface="Calibri" panose="020F0502020204030204" pitchFamily="34" charset="0"/>
              </a:rPr>
              <a:t>L</a:t>
            </a:r>
            <a:r>
              <a:rPr lang="en-US" dirty="0">
                <a:latin typeface="Calibri" panose="020F0502020204030204" pitchFamily="34" charset="0"/>
              </a:rPr>
              <a:t> measured across beam diameter with a two-color interferometer</a:t>
            </a:r>
            <a:r>
              <a:rPr lang="en-US" baseline="30000" dirty="0">
                <a:latin typeface="Calibri" panose="020F0502020204030204" pitchFamily="34" charset="0"/>
              </a:rPr>
              <a:t>2 </a:t>
            </a:r>
            <a:r>
              <a:rPr lang="en-US" dirty="0">
                <a:latin typeface="Calibri" panose="020F0502020204030204" pitchFamily="34" charset="0"/>
              </a:rPr>
              <a:t>(</a:t>
            </a:r>
            <a:r>
              <a:rPr lang="en-US" dirty="0">
                <a:solidFill>
                  <a:srgbClr val="00FF00"/>
                </a:solidFill>
                <a:latin typeface="Calibri" panose="020F0502020204030204" pitchFamily="34" charset="0"/>
              </a:rPr>
              <a:t>green </a:t>
            </a:r>
            <a:r>
              <a:rPr lang="en-US" dirty="0">
                <a:latin typeface="Calibri" panose="020F0502020204030204" pitchFamily="34" charset="0"/>
              </a:rPr>
              <a:t>at </a:t>
            </a:r>
            <a:r>
              <a:rPr lang="en-US" dirty="0">
                <a:latin typeface="Calibri" panose="020F0502020204030204" pitchFamily="34" charset="0"/>
                <a:ea typeface="Lucida Grande"/>
              </a:rPr>
              <a:t>λ = </a:t>
            </a:r>
            <a:r>
              <a:rPr lang="en-US" dirty="0">
                <a:latin typeface="Calibri" panose="020F0502020204030204" pitchFamily="34" charset="0"/>
              </a:rPr>
              <a:t>532 nm and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IR</a:t>
            </a:r>
            <a:r>
              <a:rPr lang="en-US" dirty="0">
                <a:latin typeface="Calibri" panose="020F0502020204030204" pitchFamily="34" charset="0"/>
              </a:rPr>
              <a:t> at 1064 nm) </a:t>
            </a:r>
            <a:endParaRPr lang="en-US" baseline="30000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Phase shift proportional to density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Phase shift transitions from molecular ions to atomic ions over the beam pulse</a:t>
            </a:r>
          </a:p>
          <a:p>
            <a:r>
              <a:rPr lang="en-US" dirty="0">
                <a:latin typeface="Calibri" panose="020F0502020204030204" pitchFamily="34" charset="0"/>
              </a:rPr>
              <a:t>Plasma ions are mostly atomic during the last 100 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72670" y="1249028"/>
            <a:ext cx="359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Comparison of Simulated and</a:t>
            </a:r>
            <a:br>
              <a:rPr lang="en-US" b="1" dirty="0"/>
            </a:br>
            <a:r>
              <a:rPr lang="en-US" b="1" dirty="0"/>
              <a:t>Experimental Line Densities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05634" y="1989631"/>
            <a:ext cx="707011" cy="1031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"/>
          <a:stretch/>
        </p:blipFill>
        <p:spPr bwMode="auto">
          <a:xfrm>
            <a:off x="4609709" y="1789551"/>
            <a:ext cx="446830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4" t="-10105" r="20970" b="-10938"/>
          <a:stretch/>
        </p:blipFill>
        <p:spPr>
          <a:xfrm>
            <a:off x="866439" y="3402631"/>
            <a:ext cx="2743200" cy="7296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140718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683" y="40749"/>
            <a:ext cx="7774317" cy="887895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</a:rPr>
              <a:t>The gas transitions from weakly-ionized molecular to strongly-ionized atomic over the current pulse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52091" y="1161822"/>
            <a:ext cx="3864634" cy="5455791"/>
          </a:xfrm>
        </p:spPr>
        <p:txBody>
          <a:bodyPr>
            <a:noAutofit/>
          </a:bodyPr>
          <a:lstStyle/>
          <a:p>
            <a:r>
              <a:rPr lang="en-US" sz="2000" dirty="0"/>
              <a:t>Molecular nitrogen density is mostly gone by the end of the pulse</a:t>
            </a:r>
          </a:p>
          <a:p>
            <a:r>
              <a:rPr lang="en-US" sz="2000" dirty="0"/>
              <a:t>The gas is mostly atomic during the latter half of the pulse</a:t>
            </a:r>
          </a:p>
          <a:p>
            <a:r>
              <a:rPr lang="en-US" sz="2000" dirty="0"/>
              <a:t>Electron momentum-exchange is dominated by </a:t>
            </a:r>
            <a:r>
              <a:rPr lang="en-US" sz="2000" dirty="0">
                <a:solidFill>
                  <a:srgbClr val="0000FF"/>
                </a:solidFill>
              </a:rPr>
              <a:t>collisions with neutrals</a:t>
            </a:r>
            <a:r>
              <a:rPr lang="en-US" sz="2000" dirty="0"/>
              <a:t> during the first 50 ns, then by </a:t>
            </a:r>
            <a:r>
              <a:rPr lang="en-US" sz="2000" dirty="0">
                <a:solidFill>
                  <a:srgbClr val="FF0000"/>
                </a:solidFill>
              </a:rPr>
              <a:t>collisions with ions</a:t>
            </a:r>
            <a:r>
              <a:rPr lang="en-US" sz="2000" dirty="0"/>
              <a:t> for the rest of the pulse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674625" y="1118690"/>
            <a:ext cx="3479625" cy="5474825"/>
            <a:chOff x="5861336" y="1367841"/>
            <a:chExt cx="3282664" cy="5164929"/>
          </a:xfrm>
        </p:grpSpPr>
        <p:pic>
          <p:nvPicPr>
            <p:cNvPr id="8" name="Picture Placeholder 5" descr="species_densities.eps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84" t="2627" r="4553" b="4586"/>
            <a:stretch/>
          </p:blipFill>
          <p:spPr>
            <a:xfrm>
              <a:off x="5861336" y="1367841"/>
              <a:ext cx="3282664" cy="5164929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6014301" y="2222728"/>
              <a:ext cx="324027" cy="343364"/>
              <a:chOff x="6014301" y="2222728"/>
              <a:chExt cx="324027" cy="343364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6014301" y="2253006"/>
                <a:ext cx="301658" cy="2262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6200000">
                <a:off x="6012758" y="2240521"/>
                <a:ext cx="3433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-3</a:t>
                </a:r>
                <a:r>
                  <a:rPr lang="en-US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3912124" y="2007909"/>
            <a:ext cx="405352" cy="2450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1386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11" y="40749"/>
            <a:ext cx="7807489" cy="887895"/>
          </a:xfrm>
        </p:spPr>
        <p:txBody>
          <a:bodyPr/>
          <a:lstStyle/>
          <a:p>
            <a:r>
              <a:rPr lang="en-US" sz="2800" dirty="0"/>
              <a:t>Electron temperature is determined by a balance of Joule heating P</a:t>
            </a:r>
            <a:r>
              <a:rPr lang="en-US" sz="2800" baseline="-25000" dirty="0"/>
              <a:t>J</a:t>
            </a:r>
            <a:r>
              <a:rPr lang="en-US" sz="2800" dirty="0"/>
              <a:t> and inelastic losses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9705" y="1255438"/>
            <a:ext cx="5476973" cy="1976065"/>
          </a:xfrm>
        </p:spPr>
        <p:txBody>
          <a:bodyPr>
            <a:noAutofit/>
          </a:bodyPr>
          <a:lstStyle/>
          <a:p>
            <a:r>
              <a:rPr lang="en-US" sz="2000" dirty="0"/>
              <a:t>Beam heating P</a:t>
            </a:r>
            <a:r>
              <a:rPr lang="en-US" sz="2000" baseline="-25000" dirty="0"/>
              <a:t>b</a:t>
            </a:r>
            <a:r>
              <a:rPr lang="en-US" sz="2000" dirty="0"/>
              <a:t> is negligible in comparison with Joule heating</a:t>
            </a:r>
          </a:p>
          <a:p>
            <a:r>
              <a:rPr lang="en-US" sz="2000" dirty="0"/>
              <a:t>The energy sink is dominated by inelastic collisions with ground and metastable states 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molecular ground state N</a:t>
            </a:r>
            <a:r>
              <a:rPr lang="en-US" sz="1800" baseline="-25000" dirty="0"/>
              <a:t>2</a:t>
            </a:r>
            <a:r>
              <a:rPr lang="en-US" sz="1800" dirty="0"/>
              <a:t>(X</a:t>
            </a:r>
            <a:r>
              <a:rPr lang="en-US" sz="1800" baseline="30000" dirty="0"/>
              <a:t>1</a:t>
            </a:r>
            <a:r>
              <a:rPr lang="en-US" sz="1800" dirty="0"/>
              <a:t>) early in pulse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neutral atoms N(</a:t>
            </a:r>
            <a:r>
              <a:rPr lang="en-US" sz="1800" baseline="30000" dirty="0"/>
              <a:t>4</a:t>
            </a:r>
            <a:r>
              <a:rPr lang="en-US" sz="1800" dirty="0"/>
              <a:t>S,</a:t>
            </a:r>
            <a:r>
              <a:rPr lang="en-US" sz="1800" baseline="30000" dirty="0"/>
              <a:t>2</a:t>
            </a:r>
            <a:r>
              <a:rPr lang="en-US" sz="1800" dirty="0"/>
              <a:t>D,</a:t>
            </a:r>
            <a:r>
              <a:rPr lang="en-US" sz="1800" baseline="30000" dirty="0"/>
              <a:t>2</a:t>
            </a:r>
            <a:r>
              <a:rPr lang="en-US" sz="1800" dirty="0"/>
              <a:t>P) near peak current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atomic ions N</a:t>
            </a:r>
            <a:r>
              <a:rPr lang="en-US" sz="1800" baseline="30000" dirty="0"/>
              <a:t>+</a:t>
            </a:r>
            <a:r>
              <a:rPr lang="en-US" sz="1800" dirty="0"/>
              <a:t>(</a:t>
            </a:r>
            <a:r>
              <a:rPr lang="en-US" sz="1800" baseline="30000" dirty="0"/>
              <a:t>3</a:t>
            </a:r>
            <a:r>
              <a:rPr lang="en-US" sz="1800" dirty="0"/>
              <a:t>P,</a:t>
            </a:r>
            <a:r>
              <a:rPr lang="en-US" sz="1800" baseline="30000" dirty="0"/>
              <a:t>1</a:t>
            </a:r>
            <a:r>
              <a:rPr lang="en-US" sz="1800" dirty="0"/>
              <a:t>D,</a:t>
            </a:r>
            <a:r>
              <a:rPr lang="en-US" sz="1800" baseline="30000" dirty="0"/>
              <a:t>1</a:t>
            </a:r>
            <a:r>
              <a:rPr lang="en-US" sz="1800" dirty="0"/>
              <a:t>S) near end of pulse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" r="4961" b="3827"/>
          <a:stretch/>
        </p:blipFill>
        <p:spPr>
          <a:xfrm>
            <a:off x="5998411" y="1159497"/>
            <a:ext cx="3070176" cy="3129699"/>
          </a:xfrm>
        </p:spPr>
      </p:pic>
      <p:pic>
        <p:nvPicPr>
          <p:cNvPr id="7" name="Picture Placeholder 5" descr="0D_Te_and_EoP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5" t="6309" r="3320" b="50962"/>
          <a:stretch/>
        </p:blipFill>
        <p:spPr>
          <a:xfrm>
            <a:off x="5788448" y="4324350"/>
            <a:ext cx="3355552" cy="2368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89705" y="4361197"/>
            <a:ext cx="5571241" cy="1976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2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ts val="562"/>
              </a:spcBef>
              <a:buFont typeface="Arial"/>
              <a:buChar char="–"/>
              <a:tabLst/>
              <a:defRPr sz="19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ts val="562"/>
              </a:spcBef>
              <a:buFont typeface="Arial"/>
              <a:buChar char="•"/>
              <a:tabLst/>
              <a:defRPr sz="19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ts val="562"/>
              </a:spcBef>
              <a:buFont typeface="Arial"/>
              <a:buChar char="–"/>
              <a:tabLst/>
              <a:defRPr sz="19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ts val="562"/>
              </a:spcBef>
              <a:buFont typeface="Arial"/>
              <a:buChar char="»"/>
              <a:tabLst/>
              <a:defRPr sz="19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</a:t>
            </a:r>
            <a:r>
              <a:rPr lang="en-US" sz="2000" baseline="-25000" dirty="0"/>
              <a:t>e</a:t>
            </a:r>
            <a:r>
              <a:rPr lang="en-US" sz="2000" dirty="0"/>
              <a:t> spikes early in the pulse due to the large inductive electric field of the un-neutralized beam</a:t>
            </a:r>
          </a:p>
          <a:p>
            <a:r>
              <a:rPr lang="en-US" sz="2000" dirty="0"/>
              <a:t>During the weakly-ionized phase T</a:t>
            </a:r>
            <a:r>
              <a:rPr lang="en-US" sz="2000" baseline="-25000" dirty="0"/>
              <a:t>e</a:t>
            </a:r>
            <a:r>
              <a:rPr lang="en-US" sz="2000" dirty="0"/>
              <a:t> = T</a:t>
            </a:r>
            <a:r>
              <a:rPr lang="en-US" sz="2000" baseline="-25000" dirty="0"/>
              <a:t>e</a:t>
            </a:r>
            <a:r>
              <a:rPr lang="en-US" sz="2000" dirty="0"/>
              <a:t>(E/P)</a:t>
            </a:r>
          </a:p>
          <a:p>
            <a:r>
              <a:rPr lang="en-US" sz="2000" dirty="0"/>
              <a:t>Reduced electric field remains below the runaway value of about 1.25kV/cm/Torr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43102" y="1264864"/>
            <a:ext cx="997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Energy</a:t>
            </a:r>
            <a:br>
              <a:rPr lang="en-US" sz="1600" b="1" dirty="0"/>
            </a:br>
            <a:r>
              <a:rPr lang="en-US" sz="1600" b="1" dirty="0"/>
              <a:t>Balance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49162" y="4475105"/>
            <a:ext cx="1519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Temperature</a:t>
            </a:r>
            <a:br>
              <a:rPr lang="en-US" sz="1600" b="1" dirty="0"/>
            </a:br>
            <a:r>
              <a:rPr lang="en-US" sz="1600" b="1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266261632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402" y="40749"/>
            <a:ext cx="7986598" cy="887895"/>
          </a:xfrm>
        </p:spPr>
        <p:txBody>
          <a:bodyPr/>
          <a:lstStyle/>
          <a:p>
            <a:r>
              <a:rPr lang="en-US" sz="2800" dirty="0"/>
              <a:t>Ionization and dissociation are dominated by processes with high-lying excited-energy states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9668" y="1830475"/>
            <a:ext cx="4635135" cy="370306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Ionization potential of ground state atomic N is 14.5eV</a:t>
            </a:r>
          </a:p>
          <a:p>
            <a:r>
              <a:rPr lang="en-US" sz="2000" dirty="0"/>
              <a:t>Numerous optically-allowed states of neutral atomic nitrogen have energies between 10.4 eV and 13 eV</a:t>
            </a:r>
          </a:p>
          <a:p>
            <a:r>
              <a:rPr lang="en-US" sz="2000" dirty="0"/>
              <a:t>Dissociation potential of N</a:t>
            </a:r>
            <a:r>
              <a:rPr lang="en-US" sz="2000" baseline="-25000" dirty="0"/>
              <a:t>2</a:t>
            </a:r>
            <a:r>
              <a:rPr lang="en-US" sz="2000" dirty="0"/>
              <a:t>(X</a:t>
            </a:r>
            <a:r>
              <a:rPr lang="en-US" sz="2000" baseline="30000" dirty="0"/>
              <a:t>1</a:t>
            </a:r>
            <a:r>
              <a:rPr lang="en-US" sz="2000" dirty="0">
                <a:latin typeface="Lucida Grande"/>
                <a:ea typeface="Lucida Grande"/>
                <a:cs typeface="Lucida Grande"/>
              </a:rPr>
              <a:t>Σ</a:t>
            </a:r>
            <a:r>
              <a:rPr lang="en-US" sz="2000" dirty="0"/>
              <a:t>) is 9.75 eV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Dissociation to atomic species initially goes through the ground state N</a:t>
            </a:r>
            <a:r>
              <a:rPr lang="en-US" sz="2000" baseline="-25000" dirty="0"/>
              <a:t>2</a:t>
            </a:r>
            <a:r>
              <a:rPr lang="en-US" sz="2000" dirty="0"/>
              <a:t>(X</a:t>
            </a:r>
            <a:r>
              <a:rPr lang="en-US" sz="2000" baseline="30000" dirty="0"/>
              <a:t>1</a:t>
            </a:r>
            <a:r>
              <a:rPr lang="en-US" sz="2000" dirty="0">
                <a:latin typeface="Lucida Grande"/>
                <a:ea typeface="Lucida Grande"/>
                <a:cs typeface="Lucida Grande"/>
              </a:rPr>
              <a:t>Σ</a:t>
            </a:r>
            <a:r>
              <a:rPr lang="en-US" sz="2000" dirty="0"/>
              <a:t>), but proceeds mostly through N</a:t>
            </a:r>
            <a:r>
              <a:rPr lang="en-US" sz="2000" baseline="-25000" dirty="0"/>
              <a:t>2</a:t>
            </a:r>
            <a:r>
              <a:rPr lang="en-US" sz="2000" baseline="30000" dirty="0"/>
              <a:t>+</a:t>
            </a:r>
            <a:r>
              <a:rPr lang="en-US" sz="2000" dirty="0"/>
              <a:t> and excited N</a:t>
            </a:r>
            <a:r>
              <a:rPr lang="en-US" sz="2000" baseline="-25000" dirty="0"/>
              <a:t>2</a:t>
            </a:r>
            <a:r>
              <a:rPr lang="en-US" sz="2000" dirty="0"/>
              <a:t>(*) states as their populations grow </a:t>
            </a:r>
          </a:p>
        </p:txBody>
      </p:sp>
      <p:pic>
        <p:nvPicPr>
          <p:cNvPr id="8" name="Picture Placeholder 7" descr="0D_nunet.eps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6" t="1753" r="3319" b="3898"/>
          <a:stretch/>
        </p:blipFill>
        <p:spPr>
          <a:xfrm>
            <a:off x="5470098" y="1121788"/>
            <a:ext cx="3523073" cy="5514680"/>
          </a:xfrm>
        </p:spPr>
      </p:pic>
      <p:sp>
        <p:nvSpPr>
          <p:cNvPr id="4" name="TextBox 3"/>
          <p:cNvSpPr txBox="1"/>
          <p:nvPr/>
        </p:nvSpPr>
        <p:spPr>
          <a:xfrm>
            <a:off x="7786540" y="198599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2054" y="504971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35723939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alibri" panose="020F0502020204030204" pitchFamily="34" charset="0"/>
              </a:rPr>
              <a:t>There are 3-facilities at NRL where air-chemistry is currently being studied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7142" y="1217845"/>
            <a:ext cx="8158503" cy="462222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A low-voltage arrangement to study SGEMP</a:t>
            </a:r>
          </a:p>
          <a:p>
            <a:pPr lvl="1"/>
            <a:r>
              <a:rPr lang="en-US" sz="2500" dirty="0" err="1">
                <a:latin typeface="Calibri" panose="020F0502020204030204" pitchFamily="34" charset="0"/>
              </a:rPr>
              <a:t>Febetron</a:t>
            </a:r>
            <a:r>
              <a:rPr lang="en-US" sz="2500" dirty="0">
                <a:latin typeface="Calibri" panose="020F0502020204030204" pitchFamily="34" charset="0"/>
              </a:rPr>
              <a:t> is used to generate 100 kV, 5 kA, 90 ns pulses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Interaction volume on the order of 10</a:t>
            </a:r>
            <a:r>
              <a:rPr lang="en-US" sz="2400" dirty="0">
                <a:latin typeface="Calibri" panose="020F0502020204030204" pitchFamily="34" charset="0"/>
                <a:sym typeface="Symbol"/>
              </a:rPr>
              <a:t></a:t>
            </a:r>
            <a:r>
              <a:rPr lang="en-US" sz="2400" dirty="0">
                <a:latin typeface="Calibri" panose="020F0502020204030204" pitchFamily="34" charset="0"/>
              </a:rPr>
              <a:t>10</a:t>
            </a:r>
            <a:r>
              <a:rPr lang="en-US" sz="2400" dirty="0">
                <a:latin typeface="Calibri" panose="020F0502020204030204" pitchFamily="34" charset="0"/>
                <a:sym typeface="Symbol"/>
              </a:rPr>
              <a:t></a:t>
            </a:r>
            <a:r>
              <a:rPr lang="en-US" sz="2400" dirty="0">
                <a:latin typeface="Calibri" panose="020F0502020204030204" pitchFamily="34" charset="0"/>
              </a:rPr>
              <a:t>10 cm</a:t>
            </a:r>
            <a:r>
              <a:rPr lang="en-US" sz="2400" baseline="30000" dirty="0">
                <a:latin typeface="Calibri" panose="020F0502020204030204" pitchFamily="34" charset="0"/>
              </a:rPr>
              <a:t>3</a:t>
            </a:r>
          </a:p>
          <a:p>
            <a:r>
              <a:rPr lang="en-US" sz="2800" dirty="0">
                <a:latin typeface="Calibri" panose="020F0502020204030204" pitchFamily="34" charset="0"/>
              </a:rPr>
              <a:t>A higher voltage arrangement in a large “space” chamber to study SREMP</a:t>
            </a:r>
          </a:p>
          <a:p>
            <a:pPr lvl="1"/>
            <a:r>
              <a:rPr lang="en-US" sz="2500" dirty="0" err="1">
                <a:latin typeface="Calibri" panose="020F0502020204030204" pitchFamily="34" charset="0"/>
              </a:rPr>
              <a:t>Febetron</a:t>
            </a:r>
            <a:r>
              <a:rPr lang="en-US" sz="2500" dirty="0">
                <a:latin typeface="Calibri" panose="020F0502020204030204" pitchFamily="34" charset="0"/>
              </a:rPr>
              <a:t> is configured to provide a 200 kV, 10 kA, 90 ns pulse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Interaction volume on the order of 200</a:t>
            </a:r>
            <a:r>
              <a:rPr lang="en-US" sz="2400" dirty="0">
                <a:latin typeface="Calibri" panose="020F0502020204030204" pitchFamily="34" charset="0"/>
                <a:sym typeface="Symbol"/>
              </a:rPr>
              <a:t></a:t>
            </a:r>
            <a:r>
              <a:rPr lang="en-US" sz="2400" dirty="0">
                <a:latin typeface="Calibri" panose="020F0502020204030204" pitchFamily="34" charset="0"/>
              </a:rPr>
              <a:t>200</a:t>
            </a:r>
            <a:r>
              <a:rPr lang="en-US" sz="2400" dirty="0">
                <a:latin typeface="Calibri" panose="020F0502020204030204" pitchFamily="34" charset="0"/>
                <a:sym typeface="Symbol"/>
              </a:rPr>
              <a:t></a:t>
            </a:r>
            <a:r>
              <a:rPr lang="en-US" sz="2400" dirty="0">
                <a:latin typeface="Calibri" panose="020F0502020204030204" pitchFamily="34" charset="0"/>
              </a:rPr>
              <a:t>200 cm</a:t>
            </a:r>
            <a:r>
              <a:rPr lang="en-US" sz="2400" baseline="30000" dirty="0">
                <a:latin typeface="Calibri" panose="020F0502020204030204" pitchFamily="34" charset="0"/>
              </a:rPr>
              <a:t>3</a:t>
            </a:r>
          </a:p>
          <a:p>
            <a:r>
              <a:rPr lang="en-US" sz="2800" dirty="0">
                <a:latin typeface="Calibri" panose="020F0502020204030204" pitchFamily="34" charset="0"/>
              </a:rPr>
              <a:t>Gamble II is used to generate a 1 MeV, 800 kA, 50 ns beam for material response studies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Interaction volume on the order of 10</a:t>
            </a:r>
            <a:r>
              <a:rPr lang="en-US" sz="2400" dirty="0">
                <a:latin typeface="Calibri" panose="020F0502020204030204" pitchFamily="34" charset="0"/>
                <a:sym typeface="Symbol"/>
              </a:rPr>
              <a:t></a:t>
            </a:r>
            <a:r>
              <a:rPr lang="en-US" sz="2400" dirty="0">
                <a:latin typeface="Calibri" panose="020F0502020204030204" pitchFamily="34" charset="0"/>
              </a:rPr>
              <a:t>10</a:t>
            </a:r>
            <a:r>
              <a:rPr lang="en-US" sz="2400" dirty="0">
                <a:latin typeface="Calibri" panose="020F0502020204030204" pitchFamily="34" charset="0"/>
                <a:sym typeface="Symbol"/>
              </a:rPr>
              <a:t></a:t>
            </a:r>
            <a:r>
              <a:rPr lang="en-US" sz="2400" dirty="0">
                <a:latin typeface="Calibri" panose="020F0502020204030204" pitchFamily="34" charset="0"/>
              </a:rPr>
              <a:t>10 cm</a:t>
            </a:r>
            <a:r>
              <a:rPr lang="en-US" sz="2400" baseline="30000" dirty="0">
                <a:latin typeface="Calibri" panose="020F0502020204030204" pitchFamily="34" charset="0"/>
              </a:rPr>
              <a:t>3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9A431-5125-D647-9708-55021A23AAB4}"/>
              </a:ext>
            </a:extLst>
          </p:cNvPr>
          <p:cNvSpPr txBox="1"/>
          <p:nvPr/>
        </p:nvSpPr>
        <p:spPr>
          <a:xfrm>
            <a:off x="7325711" y="5451801"/>
            <a:ext cx="1502681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~10 kA/cm</a:t>
            </a:r>
            <a:r>
              <a:rPr lang="en-US" baseline="30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76779-1644-FC4F-9EE0-71DA5E0053D2}"/>
              </a:ext>
            </a:extLst>
          </p:cNvPr>
          <p:cNvSpPr txBox="1"/>
          <p:nvPr/>
        </p:nvSpPr>
        <p:spPr>
          <a:xfrm>
            <a:off x="7252138" y="1314253"/>
            <a:ext cx="157625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&lt;&lt; 1 kA/cm</a:t>
            </a:r>
            <a:r>
              <a:rPr lang="en-US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368803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277" y="25242"/>
            <a:ext cx="7878909" cy="964572"/>
          </a:xfrm>
        </p:spPr>
        <p:txBody>
          <a:bodyPr/>
          <a:lstStyle/>
          <a:p>
            <a:r>
              <a:rPr lang="en-US" sz="2400" dirty="0"/>
              <a:t>The OD ABC simulations reproduce experimental scaling trends of n</a:t>
            </a:r>
            <a:r>
              <a:rPr lang="en-US" sz="2400" baseline="-25000" dirty="0"/>
              <a:t>e</a:t>
            </a:r>
            <a:r>
              <a:rPr lang="en-US" sz="2400" dirty="0"/>
              <a:t> and f</a:t>
            </a:r>
            <a:r>
              <a:rPr lang="en-US" sz="2400" baseline="-25000" dirty="0"/>
              <a:t>n</a:t>
            </a:r>
            <a:r>
              <a:rPr lang="en-US" sz="2400" dirty="0"/>
              <a:t>=</a:t>
            </a:r>
            <a:r>
              <a:rPr lang="en-US" sz="2400" dirty="0">
                <a:latin typeface="+mn-lt"/>
              </a:rPr>
              <a:t>I</a:t>
            </a:r>
            <a:r>
              <a:rPr lang="en-US" sz="2400" baseline="-25000" dirty="0"/>
              <a:t>net</a:t>
            </a:r>
            <a:r>
              <a:rPr lang="en-US" sz="2400" dirty="0"/>
              <a:t>/</a:t>
            </a:r>
            <a:r>
              <a:rPr lang="en-US" sz="2400" dirty="0">
                <a:latin typeface="+mn-lt"/>
              </a:rPr>
              <a:t>I</a:t>
            </a:r>
            <a:r>
              <a:rPr lang="en-US" sz="2400" baseline="-25000" dirty="0"/>
              <a:t>b</a:t>
            </a:r>
            <a:r>
              <a:rPr lang="en-US" sz="2400" dirty="0"/>
              <a:t> with pressure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0523" y="1434547"/>
            <a:ext cx="5052767" cy="3608793"/>
          </a:xfrm>
        </p:spPr>
        <p:txBody>
          <a:bodyPr>
            <a:noAutofit/>
          </a:bodyPr>
          <a:lstStyle/>
          <a:p>
            <a:r>
              <a:rPr lang="en-US" sz="2000" dirty="0"/>
              <a:t>Both n</a:t>
            </a:r>
            <a:r>
              <a:rPr lang="en-US" sz="2000" baseline="-25000" dirty="0"/>
              <a:t>e</a:t>
            </a:r>
            <a:r>
              <a:rPr lang="en-US" sz="2000" dirty="0"/>
              <a:t> and </a:t>
            </a:r>
            <a:r>
              <a:rPr lang="en-US" sz="2000" dirty="0" err="1"/>
              <a:t>f</a:t>
            </a:r>
            <a:r>
              <a:rPr lang="en-US" sz="2000" baseline="-25000" dirty="0" err="1"/>
              <a:t>n</a:t>
            </a:r>
            <a:r>
              <a:rPr lang="en-US" sz="2000" dirty="0"/>
              <a:t> show modest increase with pressure in range 0.5 to </a:t>
            </a:r>
            <a:r>
              <a:rPr lang="en-US" sz="2000" dirty="0">
                <a:sym typeface="Wingdings"/>
              </a:rPr>
              <a:t>10 Torr</a:t>
            </a:r>
          </a:p>
          <a:p>
            <a:r>
              <a:rPr lang="en-US" sz="2000" dirty="0">
                <a:sym typeface="Wingdings"/>
              </a:rPr>
              <a:t>0D results using new gas-chemistry model are in much better agreement with 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old</a:t>
            </a:r>
            <a:r>
              <a:rPr lang="en-US" sz="2000" dirty="0">
                <a:sym typeface="Wingdings"/>
              </a:rPr>
              <a:t> </a:t>
            </a:r>
            <a:r>
              <a:rPr lang="en-US" sz="2000" dirty="0">
                <a:solidFill>
                  <a:srgbClr val="0000FF"/>
                </a:solidFill>
                <a:sym typeface="Wingdings"/>
              </a:rPr>
              <a:t>experiments</a:t>
            </a:r>
            <a:r>
              <a:rPr lang="en-US" sz="2000" dirty="0">
                <a:sym typeface="Wingdings"/>
              </a:rPr>
              <a:t> than a </a:t>
            </a:r>
            <a:r>
              <a:rPr lang="en-US" sz="2000" dirty="0">
                <a:solidFill>
                  <a:srgbClr val="FF0000"/>
                </a:solidFill>
                <a:sym typeface="Wingdings"/>
              </a:rPr>
              <a:t>previous 2D LSP model</a:t>
            </a:r>
            <a:r>
              <a:rPr lang="en-US" sz="2000" baseline="30000" dirty="0">
                <a:sym typeface="Wingdings"/>
              </a:rPr>
              <a:t>1</a:t>
            </a:r>
            <a:r>
              <a:rPr lang="en-US" sz="2000" dirty="0">
                <a:sym typeface="Wingdings"/>
              </a:rPr>
              <a:t> using</a:t>
            </a:r>
          </a:p>
          <a:p>
            <a:pPr lvl="1">
              <a:spcBef>
                <a:spcPts val="200"/>
              </a:spcBef>
            </a:pPr>
            <a:r>
              <a:rPr lang="en-US" sz="1700" dirty="0">
                <a:sym typeface="Wingdings"/>
              </a:rPr>
              <a:t>PIC beam particles</a:t>
            </a:r>
          </a:p>
          <a:p>
            <a:pPr lvl="1">
              <a:spcBef>
                <a:spcPts val="200"/>
              </a:spcBef>
            </a:pPr>
            <a:r>
              <a:rPr lang="en-US" sz="1700" dirty="0">
                <a:sym typeface="Wingdings"/>
              </a:rPr>
              <a:t>a weakly-ionized gas-chemistry model</a:t>
            </a:r>
          </a:p>
          <a:p>
            <a:pPr lvl="1">
              <a:spcBef>
                <a:spcPts val="200"/>
              </a:spcBef>
            </a:pPr>
            <a:r>
              <a:rPr lang="en-US" sz="1700" dirty="0">
                <a:sym typeface="Wingdings"/>
              </a:rPr>
              <a:t>dissociative recombination turned off</a:t>
            </a:r>
          </a:p>
          <a:p>
            <a:r>
              <a:rPr lang="en-US" sz="2000" dirty="0"/>
              <a:t>For these data, I</a:t>
            </a:r>
            <a:r>
              <a:rPr lang="en-US" sz="2000" baseline="-25000" dirty="0"/>
              <a:t>net</a:t>
            </a:r>
            <a:r>
              <a:rPr lang="en-US" sz="2000" dirty="0"/>
              <a:t> from the ABC model is lower than the experiment by a factor of 2-3 for pressures near 1 Torr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1" r="5575" b="3561"/>
          <a:stretch/>
        </p:blipFill>
        <p:spPr>
          <a:xfrm>
            <a:off x="5718649" y="1121790"/>
            <a:ext cx="3217961" cy="5540168"/>
          </a:xfrm>
        </p:spPr>
      </p:pic>
      <p:sp>
        <p:nvSpPr>
          <p:cNvPr id="7" name="TextBox 6"/>
          <p:cNvSpPr txBox="1"/>
          <p:nvPr/>
        </p:nvSpPr>
        <p:spPr>
          <a:xfrm>
            <a:off x="202456" y="6315233"/>
            <a:ext cx="3756804" cy="226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defTabSz="410751" latinLnBrk="1" hangingPunct="0"/>
            <a:r>
              <a:rPr lang="en-US" sz="1000" b="1" dirty="0">
                <a:solidFill>
                  <a:srgbClr val="414141"/>
                </a:solidFill>
                <a:latin typeface="+mj-lt"/>
                <a:cs typeface="Century Gothic"/>
                <a:sym typeface="Palatino"/>
              </a:rPr>
              <a:t>1) S. Strasburg, et al., Phys</a:t>
            </a:r>
            <a:r>
              <a:rPr lang="en-US" sz="1000" b="1" dirty="0">
                <a:latin typeface="+mj-lt"/>
                <a:cs typeface="Century Gothic"/>
              </a:rPr>
              <a:t>. Plasmas 10, 9 (2003).</a:t>
            </a:r>
            <a:endParaRPr lang="en-US" sz="1000" b="1" dirty="0">
              <a:solidFill>
                <a:srgbClr val="414141"/>
              </a:solidFill>
              <a:latin typeface="+mj-lt"/>
              <a:cs typeface="Century Gothic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403653889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523" y="40749"/>
            <a:ext cx="7924477" cy="887895"/>
          </a:xfrm>
        </p:spPr>
        <p:txBody>
          <a:bodyPr>
            <a:noAutofit/>
          </a:bodyPr>
          <a:lstStyle/>
          <a:p>
            <a:r>
              <a:rPr lang="en-US" sz="2800" dirty="0"/>
              <a:t>Agreement between simulated and experimental </a:t>
            </a:r>
            <a:r>
              <a:rPr lang="en-US" sz="2800" dirty="0">
                <a:latin typeface="+mn-lt"/>
              </a:rPr>
              <a:t>I</a:t>
            </a:r>
            <a:r>
              <a:rPr lang="en-US" sz="2800" baseline="-25000" dirty="0"/>
              <a:t>net</a:t>
            </a:r>
            <a:r>
              <a:rPr lang="en-US" sz="2800" dirty="0"/>
              <a:t> is improved on some recent shots on G</a:t>
            </a:r>
            <a:r>
              <a:rPr lang="en-US" sz="2800" dirty="0">
                <a:latin typeface="+mn-lt"/>
              </a:rPr>
              <a:t>II</a:t>
            </a:r>
          </a:p>
        </p:txBody>
      </p:sp>
      <p:pic>
        <p:nvPicPr>
          <p:cNvPr id="7" name="Picture Placeholder 7" descr="netcurrent_10765_10766.eps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" t="957" r="5471" b="643"/>
          <a:stretch/>
        </p:blipFill>
        <p:spPr>
          <a:xfrm>
            <a:off x="325608" y="1253758"/>
            <a:ext cx="7943859" cy="3040593"/>
          </a:xfrm>
        </p:spPr>
      </p:pic>
      <p:sp>
        <p:nvSpPr>
          <p:cNvPr id="9" name="TextBox 8"/>
          <p:cNvSpPr txBox="1"/>
          <p:nvPr/>
        </p:nvSpPr>
        <p:spPr>
          <a:xfrm>
            <a:off x="1128040" y="1116451"/>
            <a:ext cx="2763284" cy="349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shot 10765, P = 1 Torr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82965" y="1116451"/>
            <a:ext cx="2763284" cy="349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shot 10766, P = 5 Torr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109255" y="4294351"/>
            <a:ext cx="8808502" cy="2223053"/>
          </a:xfrm>
          <a:prstGeom prst="rect">
            <a:avLst/>
          </a:prstGeom>
        </p:spPr>
        <p:txBody>
          <a:bodyPr>
            <a:noAutofit/>
          </a:bodyPr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diode voltage and current profiles with a 10-cm radius ring diode</a:t>
            </a:r>
          </a:p>
          <a:p>
            <a:r>
              <a:rPr lang="en-US" dirty="0"/>
              <a:t>Redesigned B-dot monitors may have helped to improve agreement</a:t>
            </a:r>
          </a:p>
          <a:p>
            <a:r>
              <a:rPr lang="en-US" dirty="0"/>
              <a:t>May need to model the diode and anode foil to get correct beam angular distribution injected into gas cell</a:t>
            </a:r>
          </a:p>
          <a:p>
            <a:r>
              <a:rPr lang="en-US" dirty="0"/>
              <a:t>2D hybrid simulation in LSP with the ABC can model the self-consistent response of the beam to the evolving electromagnetic fields</a:t>
            </a:r>
          </a:p>
        </p:txBody>
      </p:sp>
    </p:spTree>
    <p:extLst>
      <p:ext uri="{BB962C8B-B14F-4D97-AF65-F5344CB8AC3E}">
        <p14:creationId xmlns:p14="http://schemas.microsoft.com/office/powerpoint/2010/main" val="107594190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682" y="40749"/>
            <a:ext cx="7958318" cy="887895"/>
          </a:xfrm>
        </p:spPr>
        <p:txBody>
          <a:bodyPr/>
          <a:lstStyle/>
          <a:p>
            <a:r>
              <a:rPr lang="en-US" sz="2800" dirty="0"/>
              <a:t>2D hybrid simulation with LSP shows good transport in 1-Torr nitrogen over 10 cm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71478" y="1735371"/>
            <a:ext cx="4021690" cy="4051853"/>
          </a:xfrm>
        </p:spPr>
        <p:txBody>
          <a:bodyPr>
            <a:noAutofit/>
          </a:bodyPr>
          <a:lstStyle/>
          <a:p>
            <a:r>
              <a:rPr lang="en-US" sz="2000" dirty="0"/>
              <a:t>ABC model for background plasma</a:t>
            </a:r>
          </a:p>
          <a:p>
            <a:r>
              <a:rPr lang="en-US" sz="2000" dirty="0"/>
              <a:t>PIC for beam particles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10 particles/dr/dt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dr = dz = 1 mm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Explicit in time (C</a:t>
            </a:r>
            <a:r>
              <a:rPr lang="en-US" sz="1800" baseline="-25000" dirty="0"/>
              <a:t>m </a:t>
            </a:r>
            <a:r>
              <a:rPr lang="en-US" sz="1800" dirty="0"/>
              <a:t>= 0.9)</a:t>
            </a:r>
          </a:p>
          <a:p>
            <a:r>
              <a:rPr lang="en-US" sz="2000" dirty="0"/>
              <a:t>0.5-mil Ti foil at entrance</a:t>
            </a:r>
          </a:p>
          <a:p>
            <a:r>
              <a:rPr lang="en-US" sz="2000" dirty="0"/>
              <a:t>Same parameters as considered in 0D simulation</a:t>
            </a:r>
          </a:p>
          <a:p>
            <a:pPr lvl="1">
              <a:spcBef>
                <a:spcPts val="200"/>
              </a:spcBef>
            </a:pPr>
            <a:r>
              <a:rPr lang="en-US" sz="1800" dirty="0"/>
              <a:t>Diode voltage and current profiles for beam energy and current injected at z=0</a:t>
            </a:r>
          </a:p>
          <a:p>
            <a:pPr lvl="1">
              <a:spcBef>
                <a:spcPts val="200"/>
              </a:spcBef>
            </a:pPr>
            <a:r>
              <a:rPr lang="en-US" sz="1800" dirty="0">
                <a:latin typeface="Lucida Grande"/>
                <a:ea typeface="Lucida Grande"/>
                <a:cs typeface="Lucida Grande"/>
              </a:rPr>
              <a:t>Δ</a:t>
            </a:r>
            <a:r>
              <a:rPr lang="en-US" sz="1800" dirty="0"/>
              <a:t>r</a:t>
            </a:r>
            <a:r>
              <a:rPr lang="en-US" sz="1800" baseline="-25000" dirty="0"/>
              <a:t>b</a:t>
            </a:r>
            <a:r>
              <a:rPr lang="en-US" sz="1800" dirty="0"/>
              <a:t> = 1cm, r</a:t>
            </a:r>
            <a:r>
              <a:rPr lang="en-US" sz="1800" baseline="-25000" dirty="0"/>
              <a:t>b</a:t>
            </a:r>
            <a:r>
              <a:rPr lang="en-US" sz="1800" dirty="0"/>
              <a:t> = 7cm</a:t>
            </a:r>
          </a:p>
        </p:txBody>
      </p:sp>
      <p:pic>
        <p:nvPicPr>
          <p:cNvPr id="16" name="Picture Placeholder 15" descr="testing.gif">
            <a:hlinkClick r:id="" action="ppaction://hlinkshowjump?jump=previousslide"/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1" r="17381"/>
          <a:stretch>
            <a:fillRect/>
          </a:stretch>
        </p:blipFill>
        <p:spPr>
          <a:xfrm>
            <a:off x="5889" y="1027019"/>
            <a:ext cx="4839488" cy="5559034"/>
          </a:xfrm>
        </p:spPr>
      </p:pic>
      <p:sp>
        <p:nvSpPr>
          <p:cNvPr id="6" name="TextBox 5"/>
          <p:cNvSpPr txBox="1"/>
          <p:nvPr/>
        </p:nvSpPr>
        <p:spPr>
          <a:xfrm>
            <a:off x="1272037" y="1111841"/>
            <a:ext cx="1631156" cy="331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700" b="1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lang="en-US" sz="1700" b="1" baseline="-250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  <a:r>
              <a:rPr lang="en-US" sz="1700" b="1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[kA/cm</a:t>
            </a:r>
            <a:r>
              <a:rPr lang="en-US" sz="1700" b="1" baseline="300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2</a:t>
            </a:r>
            <a:r>
              <a:rPr lang="en-US" sz="1700" b="1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9172" y="4282400"/>
            <a:ext cx="369094" cy="349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sz="1700" b="1" baseline="-25000" dirty="0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1437" y="4299709"/>
            <a:ext cx="369094" cy="331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700" b="1" dirty="0">
                <a:solidFill>
                  <a:srgbClr val="0000FF"/>
                </a:solidFill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rPr lang="en-US" sz="1700" b="1" baseline="-25000" dirty="0">
                <a:solidFill>
                  <a:srgbClr val="0000FF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8514878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2D_ne_and_Te_contours.eps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53" t="1359" r="-8207" b="3968"/>
          <a:stretch/>
        </p:blipFill>
        <p:spPr>
          <a:xfrm>
            <a:off x="207389" y="1418328"/>
            <a:ext cx="3960305" cy="5100167"/>
          </a:xfrm>
        </p:spPr>
      </p:pic>
      <p:pic>
        <p:nvPicPr>
          <p:cNvPr id="14" name="Picture Placeholder 13" descr="2Dvs0D_ne_and_Te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733" t="2995" r="-20733" b="3472"/>
          <a:stretch/>
        </p:blipFill>
        <p:spPr>
          <a:xfrm>
            <a:off x="4108694" y="1480517"/>
            <a:ext cx="4756411" cy="5110226"/>
          </a:xfrm>
        </p:spPr>
      </p:pic>
      <p:sp>
        <p:nvSpPr>
          <p:cNvPr id="16" name="TextBox 15"/>
          <p:cNvSpPr txBox="1"/>
          <p:nvPr/>
        </p:nvSpPr>
        <p:spPr>
          <a:xfrm>
            <a:off x="4717023" y="1065189"/>
            <a:ext cx="3612169" cy="349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Results at r = 7 cm, z = 1.3 cm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6747" y="1055777"/>
            <a:ext cx="2619375" cy="349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Results at t = 80 ns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7390" y="40749"/>
            <a:ext cx="7920610" cy="887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</a:rPr>
              <a:t>Background plasmas at 1 Torr from 2D LSP simulations agree with the 0D modeling</a:t>
            </a:r>
          </a:p>
        </p:txBody>
      </p:sp>
    </p:spTree>
    <p:extLst>
      <p:ext uri="{BB962C8B-B14F-4D97-AF65-F5344CB8AC3E}">
        <p14:creationId xmlns:p14="http://schemas.microsoft.com/office/powerpoint/2010/main" val="33913749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90" y="40749"/>
            <a:ext cx="7920610" cy="887895"/>
          </a:xfrm>
        </p:spPr>
        <p:txBody>
          <a:bodyPr>
            <a:noAutofit/>
          </a:bodyPr>
          <a:lstStyle/>
          <a:p>
            <a:r>
              <a:rPr lang="en-US" sz="2800" dirty="0"/>
              <a:t>Electric field and net current from 2D LSP simulations agree with the 0D modeling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" b="3572"/>
          <a:stretch/>
        </p:blipFill>
        <p:spPr>
          <a:xfrm>
            <a:off x="597529" y="1439509"/>
            <a:ext cx="3304515" cy="5105434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" b="3108"/>
          <a:stretch/>
        </p:blipFill>
        <p:spPr>
          <a:xfrm>
            <a:off x="4789551" y="1404881"/>
            <a:ext cx="3334162" cy="5176274"/>
          </a:xfrm>
        </p:spPr>
      </p:pic>
      <p:sp>
        <p:nvSpPr>
          <p:cNvPr id="16" name="TextBox 15"/>
          <p:cNvSpPr txBox="1"/>
          <p:nvPr/>
        </p:nvSpPr>
        <p:spPr>
          <a:xfrm>
            <a:off x="4608215" y="1065162"/>
            <a:ext cx="3802454" cy="349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Results at r = 7 cm, z = 1.3 cm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7693" y="1064803"/>
            <a:ext cx="2619375" cy="349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Results at t = 80 ns</a:t>
            </a:r>
          </a:p>
        </p:txBody>
      </p:sp>
    </p:spTree>
    <p:extLst>
      <p:ext uri="{BB962C8B-B14F-4D97-AF65-F5344CB8AC3E}">
        <p14:creationId xmlns:p14="http://schemas.microsoft.com/office/powerpoint/2010/main" val="373194016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hot8141_P10_movie.gif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1" r="17381"/>
          <a:stretch>
            <a:fillRect/>
          </a:stretch>
        </p:blipFill>
        <p:spPr>
          <a:xfrm>
            <a:off x="-1" y="1015124"/>
            <a:ext cx="4901940" cy="563077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90" y="40749"/>
            <a:ext cx="7920610" cy="887895"/>
          </a:xfrm>
        </p:spPr>
        <p:txBody>
          <a:bodyPr/>
          <a:lstStyle/>
          <a:p>
            <a:r>
              <a:rPr lang="en-US" sz="2800" dirty="0"/>
              <a:t>2D LSP hybrid simulation shows poor transport in 10-Torr nitrogen over 10 cm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56808" y="4292610"/>
            <a:ext cx="369094" cy="349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b="1" dirty="0">
                <a:solidFill>
                  <a:srgbClr val="FF0000"/>
                </a:solidFill>
              </a:rPr>
              <a:t>V</a:t>
            </a:r>
            <a:r>
              <a:rPr lang="en-US" sz="1700" b="1" baseline="-25000" dirty="0">
                <a:solidFill>
                  <a:srgbClr val="FF0000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1437" y="4299709"/>
            <a:ext cx="369094" cy="331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700" b="1" dirty="0">
                <a:solidFill>
                  <a:srgbClr val="0000FF"/>
                </a:solidFill>
                <a:latin typeface="Palatino"/>
                <a:ea typeface="Palatino"/>
                <a:cs typeface="Palatino"/>
                <a:sym typeface="Palatino"/>
              </a:rPr>
              <a:t>I</a:t>
            </a:r>
            <a:r>
              <a:rPr lang="en-US" sz="1700" b="1" baseline="-25000" dirty="0">
                <a:solidFill>
                  <a:srgbClr val="0000FF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971478" y="1735371"/>
            <a:ext cx="4021690" cy="4051853"/>
          </a:xfrm>
        </p:spPr>
        <p:txBody>
          <a:bodyPr>
            <a:noAutofit/>
          </a:bodyPr>
          <a:lstStyle/>
          <a:p>
            <a:r>
              <a:rPr lang="en-US" sz="2000" dirty="0"/>
              <a:t>Other than pressure, same simulation as 1-Torr case</a:t>
            </a:r>
          </a:p>
          <a:p>
            <a:r>
              <a:rPr lang="en-US" sz="2000" dirty="0"/>
              <a:t>Transported beam shows pinching and hose-like instability</a:t>
            </a:r>
          </a:p>
          <a:p>
            <a:r>
              <a:rPr lang="en-US" sz="2000" dirty="0"/>
              <a:t>Explained by insufficient current neutralization due to lower temperature and conductivity</a:t>
            </a:r>
            <a:r>
              <a:rPr lang="en-US" sz="2000" baseline="30000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2037" y="1111841"/>
            <a:ext cx="1631156" cy="331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700" b="1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J</a:t>
            </a:r>
            <a:r>
              <a:rPr lang="en-US" sz="1700" b="1" baseline="-250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b</a:t>
            </a:r>
            <a:r>
              <a:rPr lang="en-US" sz="1700" b="1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 [kA/cm</a:t>
            </a:r>
            <a:r>
              <a:rPr lang="en-US" sz="1700" b="1" baseline="30000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2</a:t>
            </a:r>
            <a:r>
              <a:rPr lang="en-US" sz="1700" b="1" dirty="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41683" y="6238289"/>
            <a:ext cx="4251486" cy="379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marL="228600" indent="-228600" defTabSz="410751" latinLnBrk="1" hangingPunct="0">
              <a:buAutoNum type="arabicParenR"/>
            </a:pPr>
            <a:r>
              <a:rPr lang="en-US" sz="1000" b="1" dirty="0">
                <a:solidFill>
                  <a:srgbClr val="414141"/>
                </a:solidFill>
                <a:latin typeface="+mj-lt"/>
                <a:cs typeface="Century Gothic"/>
                <a:sym typeface="Palatino"/>
              </a:rPr>
              <a:t>R.B. Miller, “Introduction to the Physics of Intense Charged</a:t>
            </a:r>
          </a:p>
          <a:p>
            <a:pPr defTabSz="410751" latinLnBrk="1" hangingPunct="0"/>
            <a:r>
              <a:rPr lang="en-US" sz="1000" b="1" dirty="0">
                <a:solidFill>
                  <a:srgbClr val="414141"/>
                </a:solidFill>
                <a:latin typeface="+mj-lt"/>
                <a:cs typeface="Century Gothic"/>
                <a:sym typeface="Palatino"/>
              </a:rPr>
              <a:t>Particle Beams,” Plenum Press, New York (1985).</a:t>
            </a:r>
          </a:p>
        </p:txBody>
      </p:sp>
    </p:spTree>
    <p:extLst>
      <p:ext uri="{BB962C8B-B14F-4D97-AF65-F5344CB8AC3E}">
        <p14:creationId xmlns:p14="http://schemas.microsoft.com/office/powerpoint/2010/main" val="148948491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524" y="0"/>
            <a:ext cx="7918515" cy="973440"/>
          </a:xfrm>
        </p:spPr>
        <p:txBody>
          <a:bodyPr>
            <a:normAutofit/>
          </a:bodyPr>
          <a:lstStyle/>
          <a:p>
            <a:r>
              <a:rPr lang="en-US" dirty="0"/>
              <a:t>X-ray targets measuring beam propagation and spreading are compared to LSP/ABC simulations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0" y="1124694"/>
            <a:ext cx="5054693" cy="326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4591" y="1351418"/>
            <a:ext cx="14505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4, 1.3-cm wide,</a:t>
            </a:r>
          </a:p>
          <a:p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0.5-mil Ta strips</a:t>
            </a:r>
          </a:p>
          <a:p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z = 3, 6, 9,</a:t>
            </a:r>
            <a:b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12 cm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63937" y="4500806"/>
            <a:ext cx="453566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X-ray sources in pinhole image</a:t>
            </a:r>
          </a:p>
          <a:p>
            <a:pPr marL="117475" lvl="1" indent="-2349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4-mil Ti anode</a:t>
            </a:r>
          </a:p>
          <a:p>
            <a:pPr marL="117475" lvl="1" indent="-2349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 strips,</a:t>
            </a:r>
          </a:p>
          <a:p>
            <a:pPr marL="117475" lvl="1" indent="-2349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0.64-cm poly witness plate at z = 25 cm</a:t>
            </a:r>
          </a:p>
          <a:p>
            <a:pPr marL="117475" lvl="1" indent="-2349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lineout between Ta strips to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unfold x-ray intensity from Ti anode 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695" y="3824251"/>
            <a:ext cx="3181025" cy="272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30744" y="6128455"/>
            <a:ext cx="215873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pinhole camera photo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shot 10899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975287" y="1009821"/>
            <a:ext cx="2451514" cy="2748297"/>
            <a:chOff x="5975287" y="1009821"/>
            <a:chExt cx="2451514" cy="2748297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37"/>
            <a:stretch/>
          </p:blipFill>
          <p:spPr bwMode="auto">
            <a:xfrm>
              <a:off x="6287954" y="1063970"/>
              <a:ext cx="2138847" cy="2694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5975287" y="1955549"/>
              <a:ext cx="1139920" cy="34997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975287" y="1955549"/>
              <a:ext cx="1534826" cy="21728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975287" y="1955549"/>
              <a:ext cx="1043992" cy="71522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5975287" y="1955549"/>
              <a:ext cx="977774" cy="455495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261628" y="1009821"/>
              <a:ext cx="95090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 = 12 cm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10113" y="1063970"/>
              <a:ext cx="662926" cy="222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37961" y="1016058"/>
              <a:ext cx="8531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z = 3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306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20" y="0"/>
            <a:ext cx="7901913" cy="968721"/>
          </a:xfrm>
        </p:spPr>
        <p:txBody>
          <a:bodyPr>
            <a:normAutofit/>
          </a:bodyPr>
          <a:lstStyle/>
          <a:p>
            <a:r>
              <a:rPr lang="en-US" dirty="0"/>
              <a:t>LSP/ABC simulations show good agreement with transported-beam x-ray measurements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1"/>
          </p:nvPr>
        </p:nvSpPr>
        <p:spPr>
          <a:xfrm>
            <a:off x="30998" y="1053285"/>
            <a:ext cx="3370879" cy="3371325"/>
          </a:xfrm>
        </p:spPr>
        <p:txBody>
          <a:bodyPr>
            <a:noAutofit/>
          </a:bodyPr>
          <a:lstStyle/>
          <a:p>
            <a:r>
              <a:rPr lang="en-US" sz="1600" dirty="0"/>
              <a:t>Use I(t), V(t) from shot 10899</a:t>
            </a:r>
          </a:p>
          <a:p>
            <a:r>
              <a:rPr lang="en-US" sz="1600" dirty="0"/>
              <a:t>Inject beam onto Ti at r = 10 cm, </a:t>
            </a:r>
            <a:r>
              <a:rPr lang="en-US" sz="1600" dirty="0">
                <a:latin typeface="Symbol" panose="05050102010706020507" pitchFamily="18" charset="2"/>
              </a:rPr>
              <a:t>D</a:t>
            </a:r>
            <a:r>
              <a:rPr lang="en-US" sz="1600" dirty="0"/>
              <a:t>r = 1 cm, normal incidence</a:t>
            </a:r>
          </a:p>
          <a:p>
            <a:r>
              <a:rPr lang="en-US" sz="1600" dirty="0"/>
              <a:t>Calculate J</a:t>
            </a:r>
            <a:r>
              <a:rPr lang="en-US" sz="1600" baseline="-25000" dirty="0"/>
              <a:t>b</a:t>
            </a:r>
            <a:r>
              <a:rPr lang="en-US" sz="1600" dirty="0"/>
              <a:t>(</a:t>
            </a:r>
            <a:r>
              <a:rPr lang="en-US" sz="1600" dirty="0" err="1"/>
              <a:t>r,z,t</a:t>
            </a:r>
            <a:r>
              <a:rPr lang="en-US" sz="1600" dirty="0"/>
              <a:t>) in 1 Torr N</a:t>
            </a:r>
            <a:r>
              <a:rPr lang="en-US" sz="1600" baseline="-25000" dirty="0"/>
              <a:t>2 </a:t>
            </a:r>
            <a:r>
              <a:rPr lang="en-US" sz="1600" dirty="0"/>
              <a:t>using:</a:t>
            </a:r>
          </a:p>
          <a:p>
            <a:pPr marL="457200" lvl="1" indent="-173038">
              <a:spcBef>
                <a:spcPts val="200"/>
              </a:spcBef>
            </a:pPr>
            <a:r>
              <a:rPr lang="en-US" sz="1400" dirty="0">
                <a:solidFill>
                  <a:srgbClr val="FF0000"/>
                </a:solidFill>
              </a:rPr>
              <a:t>ABC model in LSP</a:t>
            </a:r>
            <a:r>
              <a:rPr lang="en-US" sz="1400" dirty="0"/>
              <a:t> (effects of scattering, gas chemistry, return currents, fields, etc.)</a:t>
            </a:r>
          </a:p>
          <a:p>
            <a:pPr marL="457200" lvl="1" indent="-173038">
              <a:spcBef>
                <a:spcPts val="200"/>
              </a:spcBef>
            </a:pPr>
            <a:r>
              <a:rPr lang="en-US" sz="1400" dirty="0">
                <a:solidFill>
                  <a:srgbClr val="00FF00"/>
                </a:solidFill>
              </a:rPr>
              <a:t>Ballistic assumption </a:t>
            </a:r>
            <a:r>
              <a:rPr lang="en-US" sz="1400" dirty="0"/>
              <a:t>(scattering in anode followed by ballistic projection to strip locations)</a:t>
            </a:r>
          </a:p>
          <a:p>
            <a:pPr marL="227013" indent="-227013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Compare time-integrated J</a:t>
            </a:r>
            <a:r>
              <a:rPr lang="en-US" sz="1600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(r,z) with </a:t>
            </a:r>
            <a:r>
              <a:rPr lang="en-US" sz="16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x-ray lineouts from Ta strips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ABC and Ballistic models scaled by the same factor</a:t>
            </a:r>
          </a:p>
          <a:p>
            <a:pPr marL="227013" indent="-227013"/>
            <a:r>
              <a:rPr lang="en-US" sz="1600" dirty="0"/>
              <a:t>Transport is nearly ballistic, demonstrating good charge and current neutralization</a:t>
            </a:r>
          </a:p>
          <a:p>
            <a:pPr marL="227013" indent="-227013"/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agreement with ABC, where residual net current provides slight pinching to fit experiment</a:t>
            </a:r>
          </a:p>
          <a:p>
            <a:pPr marL="109537" indent="-173038"/>
            <a:endParaRPr lang="en-US" sz="16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68" y="1709494"/>
            <a:ext cx="5735369" cy="418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29309" y="1113459"/>
            <a:ext cx="5248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Comparison of Pinhole Image Lineouts with Time-Integrated J</a:t>
            </a:r>
            <a:r>
              <a:rPr lang="en-US" b="1" baseline="-25000" dirty="0"/>
              <a:t>b</a:t>
            </a:r>
            <a:r>
              <a:rPr lang="en-US" b="1" dirty="0"/>
              <a:t> from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0876" y="5834120"/>
            <a:ext cx="4185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Beam developed azimuthal asymmetries at</a:t>
            </a:r>
            <a:br>
              <a:rPr lang="en-US" sz="1400" b="1" dirty="0"/>
            </a:br>
            <a:r>
              <a:rPr lang="en-US" sz="1400" b="1" dirty="0"/>
              <a:t>large z that made comparison more difficult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87921" y="1063913"/>
            <a:ext cx="3370879" cy="3371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537" indent="-173038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3996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Conclusions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57397" y="1084834"/>
            <a:ext cx="8850801" cy="5469875"/>
          </a:xfrm>
        </p:spPr>
        <p:txBody>
          <a:bodyPr>
            <a:noAutofit/>
          </a:bodyPr>
          <a:lstStyle/>
          <a:p>
            <a:r>
              <a:rPr lang="en-US" sz="2000" dirty="0"/>
              <a:t>The ABC gas chemistry model was developed to describe nitrogen plasmas in the 1-10 Torr pressure range produced by 100-ns REBs with current densities in the 10-kA/cm</a:t>
            </a:r>
            <a:r>
              <a:rPr lang="en-US" sz="2000" baseline="30000" dirty="0"/>
              <a:t>2 </a:t>
            </a:r>
            <a:r>
              <a:rPr lang="en-US" sz="2000" dirty="0"/>
              <a:t>regime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Unlike models in which the gas remains weakly-ionized and molecular,  this regime is characterized by nearly complete current neutralization and Joule heating driving the plasma to dissociation and high ionization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The ABC model contains 42 different nitrogen species to properly model the important kinetic processes for this plasma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ABC was coupled to a 0D circuit model that</a:t>
            </a:r>
          </a:p>
          <a:p>
            <a:pPr lvl="1">
              <a:spcBef>
                <a:spcPts val="100"/>
              </a:spcBef>
            </a:pPr>
            <a:r>
              <a:rPr lang="en-US" sz="1700" dirty="0"/>
              <a:t>provided good agreement with some time histories of n</a:t>
            </a:r>
            <a:r>
              <a:rPr lang="en-US" sz="1700" baseline="-25000" dirty="0"/>
              <a:t>e</a:t>
            </a:r>
            <a:r>
              <a:rPr lang="en-US" sz="1700" dirty="0"/>
              <a:t>L and net-current measurements</a:t>
            </a:r>
          </a:p>
          <a:p>
            <a:pPr lvl="1">
              <a:spcBef>
                <a:spcPts val="100"/>
              </a:spcBef>
            </a:pPr>
            <a:r>
              <a:rPr lang="en-US" sz="1700" dirty="0"/>
              <a:t>reproduced scaling of n</a:t>
            </a:r>
            <a:r>
              <a:rPr lang="en-US" sz="1700" baseline="-25000" dirty="0"/>
              <a:t>e</a:t>
            </a:r>
            <a:r>
              <a:rPr lang="en-US" sz="1700" dirty="0"/>
              <a:t>L and net-current fraction with pressure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2D LSP hybrid-simulations incorporating the ABC model added self-consistent beam dynamics, electromagnetic fields, and scattering, and</a:t>
            </a:r>
          </a:p>
          <a:p>
            <a:pPr lvl="1">
              <a:spcBef>
                <a:spcPts val="100"/>
              </a:spcBef>
            </a:pPr>
            <a:r>
              <a:rPr lang="en-US" sz="1700" dirty="0"/>
              <a:t>agreed with OD model electron density and net current</a:t>
            </a:r>
          </a:p>
          <a:p>
            <a:pPr lvl="1">
              <a:spcBef>
                <a:spcPts val="100"/>
              </a:spcBef>
            </a:pPr>
            <a:r>
              <a:rPr lang="en-US" sz="1700" dirty="0"/>
              <a:t>demonstrated excellent agreement with ring beam transport experiments at 1 Torr</a:t>
            </a:r>
          </a:p>
          <a:p>
            <a:pPr lvl="1">
              <a:spcBef>
                <a:spcPts val="100"/>
              </a:spcBef>
            </a:pPr>
            <a:r>
              <a:rPr lang="en-US" sz="1700" dirty="0"/>
              <a:t>Predicted poor transport at 10 Torr due to insufficient current neutralization</a:t>
            </a:r>
          </a:p>
        </p:txBody>
      </p:sp>
    </p:spTree>
    <p:extLst>
      <p:ext uri="{BB962C8B-B14F-4D97-AF65-F5344CB8AC3E}">
        <p14:creationId xmlns:p14="http://schemas.microsoft.com/office/powerpoint/2010/main" val="390866991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7670800" cy="995880"/>
          </a:xfrm>
        </p:spPr>
        <p:txBody>
          <a:bodyPr/>
          <a:lstStyle/>
          <a:p>
            <a:r>
              <a:rPr lang="en-US" sz="2200" b="1" dirty="0"/>
              <a:t>Future studies are designed to give LSP/ABC a more comprehensive predictive capability over a wider range beam and gas parameters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69471" y="1148843"/>
            <a:ext cx="6771653" cy="5155211"/>
          </a:xfrm>
        </p:spPr>
        <p:txBody>
          <a:bodyPr>
            <a:noAutofit/>
          </a:bodyPr>
          <a:lstStyle/>
          <a:p>
            <a:r>
              <a:rPr lang="en-US" sz="2000" dirty="0"/>
              <a:t>Perform a new experimental shot series dedicated to benchmarking the gas-chemistry model with time-resolved spectroscopy</a:t>
            </a:r>
            <a:r>
              <a:rPr lang="en-US" sz="2000" baseline="30000" dirty="0"/>
              <a:t>1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In LSP, couple beam transport simulations to a diode model for more realistic beam injection conditions</a:t>
            </a:r>
          </a:p>
          <a:p>
            <a:pPr lvl="1">
              <a:spcBef>
                <a:spcPts val="200"/>
              </a:spcBef>
            </a:pPr>
            <a:r>
              <a:rPr lang="en-US" sz="1700" dirty="0"/>
              <a:t>radial current-density distribution</a:t>
            </a:r>
          </a:p>
          <a:p>
            <a:pPr lvl="1">
              <a:spcBef>
                <a:spcPts val="200"/>
              </a:spcBef>
            </a:pPr>
            <a:r>
              <a:rPr lang="en-US" sz="1700" dirty="0"/>
              <a:t>radial injection-angle distribution entering the anode foil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Investigate nitrogen gas transport at pressures in the 0.1-Torr range to assess the roles of</a:t>
            </a:r>
          </a:p>
          <a:p>
            <a:pPr lvl="1">
              <a:spcBef>
                <a:spcPts val="200"/>
              </a:spcBef>
            </a:pPr>
            <a:r>
              <a:rPr lang="en-US" sz="1700" dirty="0"/>
              <a:t>nonlocal effects</a:t>
            </a:r>
          </a:p>
          <a:p>
            <a:pPr lvl="1">
              <a:spcBef>
                <a:spcPts val="200"/>
              </a:spcBef>
            </a:pPr>
            <a:r>
              <a:rPr lang="en-US" sz="1700" dirty="0"/>
              <a:t>large </a:t>
            </a:r>
            <a:r>
              <a:rPr lang="en-US" sz="1700" dirty="0">
                <a:ea typeface="Lucida Grande"/>
              </a:rPr>
              <a:t>Ω</a:t>
            </a:r>
            <a:r>
              <a:rPr lang="en-US" sz="1700" dirty="0">
                <a:latin typeface="Symbol" panose="05050102010706020507" pitchFamily="18" charset="2"/>
                <a:ea typeface="Lucida Grande"/>
              </a:rPr>
              <a:t>t</a:t>
            </a:r>
            <a:endParaRPr lang="en-US" sz="1700" dirty="0"/>
          </a:p>
          <a:p>
            <a:pPr lvl="1">
              <a:spcBef>
                <a:spcPts val="200"/>
              </a:spcBef>
            </a:pPr>
            <a:r>
              <a:rPr lang="en-US" sz="1700" dirty="0"/>
              <a:t>anomalous resistivity due to two-stream instabilities</a:t>
            </a:r>
          </a:p>
          <a:p>
            <a:pPr lvl="1">
              <a:spcBef>
                <a:spcPts val="200"/>
              </a:spcBef>
            </a:pPr>
            <a:r>
              <a:rPr lang="en-US" sz="1700" dirty="0"/>
              <a:t>electron runaway</a:t>
            </a:r>
          </a:p>
          <a:p>
            <a:pPr>
              <a:spcBef>
                <a:spcPts val="200"/>
              </a:spcBef>
            </a:pPr>
            <a:r>
              <a:rPr lang="en-US" sz="2000" dirty="0"/>
              <a:t>Couple a new time-dependent Boltzmann solver to the ABC system of rate equations to properly model low-current-density phenomena for system-response studies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30" y="6304054"/>
            <a:ext cx="4531324" cy="2260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defTabSz="410751" latinLnBrk="1" hangingPunct="0"/>
            <a:r>
              <a:rPr lang="en-US" sz="1000" b="1" dirty="0"/>
              <a:t>1) J. Angus, </a:t>
            </a:r>
            <a:r>
              <a:rPr lang="en-US" sz="1000" b="1" i="1" dirty="0"/>
              <a:t>et al.</a:t>
            </a:r>
            <a:r>
              <a:rPr lang="en-US" sz="1000" b="1" dirty="0"/>
              <a:t>, to be published in Physics of Plasmas, #POP48751</a:t>
            </a:r>
            <a:endParaRPr lang="en-US" sz="1000" b="1" dirty="0">
              <a:solidFill>
                <a:srgbClr val="414141"/>
              </a:solidFill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7242441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dirty="0">
                <a:latin typeface="Calibri" panose="020F0502020204030204" pitchFamily="34" charset="0"/>
              </a:rPr>
              <a:t>The low-voltage arrangement is used to validate SGEMP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6"/>
          <a:stretch/>
        </p:blipFill>
        <p:spPr bwMode="auto">
          <a:xfrm>
            <a:off x="0" y="1138687"/>
            <a:ext cx="9144000" cy="570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0645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>
                <a:latin typeface="Calibri" panose="020F0502020204030204" pitchFamily="34" charset="0"/>
              </a:rPr>
              <a:t>A large 2-m diameter “space” chamber to simulate SREMP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6"/>
          <a:stretch/>
        </p:blipFill>
        <p:spPr bwMode="auto">
          <a:xfrm>
            <a:off x="1082612" y="1574697"/>
            <a:ext cx="6858000" cy="429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12"/>
          <p:cNvSpPr txBox="1">
            <a:spLocks noChangeAspect="1"/>
          </p:cNvSpPr>
          <p:nvPr/>
        </p:nvSpPr>
        <p:spPr>
          <a:xfrm>
            <a:off x="1976877" y="1174587"/>
            <a:ext cx="5228419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200-kV beam into space chamber for SREMP</a:t>
            </a:r>
          </a:p>
        </p:txBody>
      </p:sp>
    </p:spTree>
    <p:extLst>
      <p:ext uri="{BB962C8B-B14F-4D97-AF65-F5344CB8AC3E}">
        <p14:creationId xmlns:p14="http://schemas.microsoft.com/office/powerpoint/2010/main" val="11194927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68" y="44096"/>
            <a:ext cx="7843102" cy="857250"/>
          </a:xfrm>
        </p:spPr>
        <p:txBody>
          <a:bodyPr/>
          <a:lstStyle/>
          <a:p>
            <a:r>
              <a:rPr lang="en-US" sz="2800" b="0" dirty="0">
                <a:latin typeface="Calibri" panose="020F0502020204030204" pitchFamily="34" charset="0"/>
              </a:rPr>
              <a:t>Ring diode experiments on the Gamble II produce </a:t>
            </a:r>
            <a:br>
              <a:rPr lang="en-US" sz="2800" b="0" dirty="0">
                <a:latin typeface="Calibri" panose="020F0502020204030204" pitchFamily="34" charset="0"/>
              </a:rPr>
            </a:br>
            <a:r>
              <a:rPr lang="en-US" sz="2800" b="0" dirty="0">
                <a:latin typeface="Calibri" panose="020F0502020204030204" pitchFamily="34" charset="0"/>
              </a:rPr>
              <a:t>800-kA, 1-MeV </a:t>
            </a:r>
            <a:r>
              <a:rPr lang="en-US" sz="2800" b="0" dirty="0" err="1">
                <a:latin typeface="Calibri" panose="020F0502020204030204" pitchFamily="34" charset="0"/>
              </a:rPr>
              <a:t>ebeams</a:t>
            </a:r>
            <a:r>
              <a:rPr lang="en-US" sz="2800" b="0" dirty="0">
                <a:latin typeface="Calibri" panose="020F0502020204030204" pitchFamily="34" charset="0"/>
              </a:rPr>
              <a:t> with </a:t>
            </a:r>
            <a:r>
              <a:rPr lang="en-US" sz="2800" b="0" dirty="0" err="1">
                <a:latin typeface="Calibri" panose="020F0502020204030204" pitchFamily="34" charset="0"/>
              </a:rPr>
              <a:t>J</a:t>
            </a:r>
            <a:r>
              <a:rPr lang="en-US" sz="2800" b="0" baseline="-25000" dirty="0" err="1">
                <a:latin typeface="Calibri" panose="020F0502020204030204" pitchFamily="34" charset="0"/>
              </a:rPr>
              <a:t>b</a:t>
            </a:r>
            <a:r>
              <a:rPr lang="en-US" sz="2800" b="0" dirty="0">
                <a:latin typeface="Calibri" panose="020F0502020204030204" pitchFamily="34" charset="0"/>
              </a:rPr>
              <a:t>&gt;10 kA/cm</a:t>
            </a:r>
            <a:r>
              <a:rPr lang="en-US" sz="2800" b="0" baseline="30000" dirty="0"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207" name="Text Placeholder 206"/>
          <p:cNvSpPr>
            <a:spLocks noGrp="1"/>
          </p:cNvSpPr>
          <p:nvPr>
            <p:ph type="body" sz="quarter" idx="11"/>
          </p:nvPr>
        </p:nvSpPr>
        <p:spPr>
          <a:xfrm>
            <a:off x="987382" y="4987912"/>
            <a:ext cx="7445810" cy="1450595"/>
          </a:xfrm>
        </p:spPr>
        <p:txBody>
          <a:bodyPr>
            <a:noAutofit/>
          </a:bodyPr>
          <a:lstStyle/>
          <a:p>
            <a:pPr marL="0" indent="0" latinLnBrk="1" hangingPunct="0">
              <a:spcBef>
                <a:spcPts val="0"/>
              </a:spcBef>
              <a:buNone/>
            </a:pPr>
            <a:r>
              <a:rPr lang="en-US" sz="1500" b="1" dirty="0"/>
              <a:t>Transport Diagnostics</a:t>
            </a:r>
            <a:endParaRPr lang="en-US" sz="1500" dirty="0"/>
          </a:p>
          <a:p>
            <a:pPr marL="241093" indent="-241093" latinLnBrk="1" hangingPunct="0">
              <a:spcBef>
                <a:spcPts val="400"/>
              </a:spcBef>
            </a:pPr>
            <a:r>
              <a:rPr lang="en-US" sz="1500" dirty="0"/>
              <a:t>An axial pinhole camera (PHC) images x-rays from the anode plane and endplate</a:t>
            </a:r>
          </a:p>
          <a:p>
            <a:pPr marL="241093" indent="-241093" latinLnBrk="1" hangingPunct="0">
              <a:spcBef>
                <a:spcPts val="400"/>
              </a:spcBef>
            </a:pPr>
            <a:r>
              <a:rPr lang="en-US" sz="1500" dirty="0"/>
              <a:t>B-dot sensors inside the gas cell measure net current </a:t>
            </a:r>
          </a:p>
          <a:p>
            <a:pPr marL="241093" indent="-241093" latinLnBrk="1" hangingPunct="0">
              <a:spcBef>
                <a:spcPts val="400"/>
              </a:spcBef>
            </a:pPr>
            <a:r>
              <a:rPr lang="en-US" sz="1500" dirty="0"/>
              <a:t>Laser interferometry measures line-integrated electron density along a diameter</a:t>
            </a:r>
          </a:p>
          <a:p>
            <a:pPr marL="241093" indent="-241093" latinLnBrk="1" hangingPunct="0">
              <a:spcBef>
                <a:spcPts val="400"/>
              </a:spcBef>
            </a:pPr>
            <a:r>
              <a:rPr lang="en-US" sz="1500" dirty="0"/>
              <a:t>Time-resolved spectroscopy measures lines from various species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2423" y="1337601"/>
            <a:ext cx="3571870" cy="3527266"/>
            <a:chOff x="61993" y="1795027"/>
            <a:chExt cx="4219499" cy="4166880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146" t="29" r="28146" b="-29"/>
            <a:stretch/>
          </p:blipFill>
          <p:spPr>
            <a:xfrm>
              <a:off x="309540" y="1861684"/>
              <a:ext cx="3971952" cy="3824173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2562190" y="2743089"/>
              <a:ext cx="653310" cy="18179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anode foil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H="1">
              <a:off x="2543205" y="2942535"/>
              <a:ext cx="253816" cy="273846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203791" y="5032566"/>
              <a:ext cx="670352" cy="3635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diagnostic</a:t>
              </a:r>
            </a:p>
            <a:p>
              <a:pPr algn="ctr"/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spool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508483" y="3591976"/>
              <a:ext cx="530222" cy="3635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ring</a:t>
              </a:r>
            </a:p>
            <a:p>
              <a:pPr algn="ctr"/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cathode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746329" y="5031414"/>
              <a:ext cx="963868" cy="18179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0.1-10 Torr N</a:t>
              </a:r>
              <a:r>
                <a:rPr lang="en-US" sz="10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H="1" flipV="1">
              <a:off x="1922055" y="3275380"/>
              <a:ext cx="442528" cy="6498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 flipV="1">
              <a:off x="1762692" y="2796240"/>
              <a:ext cx="628130" cy="6199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flipV="1">
              <a:off x="2371495" y="2850485"/>
              <a:ext cx="2580" cy="1841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H="1">
              <a:off x="2371495" y="3154389"/>
              <a:ext cx="1290" cy="1988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646073" y="2488682"/>
              <a:ext cx="198834" cy="18179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I/2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674178" y="3184113"/>
              <a:ext cx="198834" cy="18179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I/2</a:t>
              </a: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2609525" y="3309372"/>
              <a:ext cx="374993" cy="3099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2508589" y="4192184"/>
              <a:ext cx="342675" cy="57221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61993" y="3213846"/>
              <a:ext cx="905021" cy="54538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Gamble II</a:t>
              </a:r>
            </a:p>
            <a:p>
              <a:pPr algn="ctr"/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(-) center</a:t>
              </a:r>
            </a:p>
            <a:p>
              <a:pPr algn="ctr"/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conductor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87330" y="4562501"/>
              <a:ext cx="528328" cy="18179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A-K gap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2007643" y="4389125"/>
              <a:ext cx="375272" cy="22985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2750309" y="4095516"/>
              <a:ext cx="333662" cy="290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</a:t>
              </a:r>
              <a:r>
                <a:rPr lang="en-US" sz="1000" baseline="30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914777" y="3170981"/>
              <a:ext cx="333662" cy="2908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</a:t>
              </a:r>
              <a:r>
                <a:rPr lang="en-US" sz="1000" baseline="30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3486418" y="4437617"/>
              <a:ext cx="120599" cy="63369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2434046" y="4522946"/>
              <a:ext cx="417218" cy="52511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497199" y="1890449"/>
              <a:ext cx="664671" cy="3635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Gamble II</a:t>
              </a:r>
            </a:p>
            <a:p>
              <a:pPr algn="ctr"/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door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1305117" y="1795027"/>
              <a:ext cx="73152" cy="948062"/>
              <a:chOff x="1305117" y="1795027"/>
              <a:chExt cx="73152" cy="948062"/>
            </a:xfrm>
          </p:grpSpPr>
          <p:cxnSp>
            <p:nvCxnSpPr>
              <p:cNvPr id="104" name="Straight Connector 103"/>
              <p:cNvCxnSpPr/>
              <p:nvPr/>
            </p:nvCxnSpPr>
            <p:spPr>
              <a:xfrm>
                <a:off x="1315264" y="2089665"/>
                <a:ext cx="5812" cy="653424"/>
              </a:xfrm>
              <a:prstGeom prst="line">
                <a:avLst/>
              </a:prstGeom>
              <a:ln w="254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1305117" y="2095323"/>
                <a:ext cx="73152" cy="0"/>
              </a:xfrm>
              <a:prstGeom prst="line">
                <a:avLst/>
              </a:prstGeom>
              <a:ln w="254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21420000" flipH="1">
                <a:off x="1360264" y="1795027"/>
                <a:ext cx="10638" cy="297285"/>
              </a:xfrm>
              <a:prstGeom prst="line">
                <a:avLst/>
              </a:prstGeom>
              <a:ln w="254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9" name="Straight Connector 78"/>
            <p:cNvCxnSpPr/>
            <p:nvPr/>
          </p:nvCxnSpPr>
          <p:spPr>
            <a:xfrm flipH="1" flipV="1">
              <a:off x="1024726" y="2185261"/>
              <a:ext cx="1891" cy="270166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975030" y="2507280"/>
              <a:ext cx="43850" cy="2121298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1019963" y="4623815"/>
              <a:ext cx="70428" cy="74051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>
              <a:off x="969573" y="2446345"/>
              <a:ext cx="56467" cy="62931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1092273" y="4687762"/>
              <a:ext cx="2881" cy="329363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/>
            <p:cNvSpPr/>
            <p:nvPr/>
          </p:nvSpPr>
          <p:spPr>
            <a:xfrm>
              <a:off x="1057275" y="4781550"/>
              <a:ext cx="266700" cy="904875"/>
            </a:xfrm>
            <a:custGeom>
              <a:avLst/>
              <a:gdLst>
                <a:gd name="connsiteX0" fmla="*/ 200025 w 266700"/>
                <a:gd name="connsiteY0" fmla="*/ 0 h 904875"/>
                <a:gd name="connsiteX1" fmla="*/ 133350 w 266700"/>
                <a:gd name="connsiteY1" fmla="*/ 123825 h 904875"/>
                <a:gd name="connsiteX2" fmla="*/ 80963 w 266700"/>
                <a:gd name="connsiteY2" fmla="*/ 209550 h 904875"/>
                <a:gd name="connsiteX3" fmla="*/ 47625 w 266700"/>
                <a:gd name="connsiteY3" fmla="*/ 247650 h 904875"/>
                <a:gd name="connsiteX4" fmla="*/ 23813 w 266700"/>
                <a:gd name="connsiteY4" fmla="*/ 242888 h 904875"/>
                <a:gd name="connsiteX5" fmla="*/ 14288 w 266700"/>
                <a:gd name="connsiteY5" fmla="*/ 209550 h 904875"/>
                <a:gd name="connsiteX6" fmla="*/ 0 w 266700"/>
                <a:gd name="connsiteY6" fmla="*/ 200025 h 904875"/>
                <a:gd name="connsiteX7" fmla="*/ 4763 w 266700"/>
                <a:gd name="connsiteY7" fmla="*/ 904875 h 904875"/>
                <a:gd name="connsiteX8" fmla="*/ 266700 w 266700"/>
                <a:gd name="connsiteY8" fmla="*/ 895350 h 904875"/>
                <a:gd name="connsiteX9" fmla="*/ 200025 w 266700"/>
                <a:gd name="connsiteY9" fmla="*/ 0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904875">
                  <a:moveTo>
                    <a:pt x="200025" y="0"/>
                  </a:moveTo>
                  <a:lnTo>
                    <a:pt x="133350" y="123825"/>
                  </a:lnTo>
                  <a:lnTo>
                    <a:pt x="80963" y="209550"/>
                  </a:lnTo>
                  <a:lnTo>
                    <a:pt x="47625" y="247650"/>
                  </a:lnTo>
                  <a:lnTo>
                    <a:pt x="23813" y="242888"/>
                  </a:lnTo>
                  <a:lnTo>
                    <a:pt x="14288" y="209550"/>
                  </a:lnTo>
                  <a:lnTo>
                    <a:pt x="0" y="200025"/>
                  </a:lnTo>
                  <a:cubicBezTo>
                    <a:pt x="1588" y="434975"/>
                    <a:pt x="3175" y="669925"/>
                    <a:pt x="4763" y="904875"/>
                  </a:cubicBezTo>
                  <a:lnTo>
                    <a:pt x="266700" y="895350"/>
                  </a:lnTo>
                  <a:lnTo>
                    <a:pt x="200025" y="0"/>
                  </a:lnTo>
                  <a:close/>
                </a:path>
              </a:pathLst>
            </a:custGeom>
            <a:pattFill prst="dkUpDiag">
              <a:fgClr>
                <a:srgbClr val="92D050"/>
              </a:fgClr>
              <a:bgClr>
                <a:schemeClr val="bg1"/>
              </a:bgClr>
            </a:pattFill>
            <a:ln w="952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1202212" y="1847923"/>
              <a:ext cx="118864" cy="880018"/>
              <a:chOff x="1202212" y="1847923"/>
              <a:chExt cx="118864" cy="880018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1202212" y="1847923"/>
                <a:ext cx="23247" cy="871395"/>
              </a:xfrm>
              <a:prstGeom prst="line">
                <a:avLst/>
              </a:prstGeom>
              <a:ln w="254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1219807" y="2708583"/>
                <a:ext cx="101269" cy="19358"/>
              </a:xfrm>
              <a:prstGeom prst="line">
                <a:avLst/>
              </a:prstGeom>
              <a:ln w="254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Freeform 85"/>
            <p:cNvSpPr/>
            <p:nvPr/>
          </p:nvSpPr>
          <p:spPr>
            <a:xfrm>
              <a:off x="976313" y="1862138"/>
              <a:ext cx="219075" cy="361950"/>
            </a:xfrm>
            <a:custGeom>
              <a:avLst/>
              <a:gdLst>
                <a:gd name="connsiteX0" fmla="*/ 209550 w 219075"/>
                <a:gd name="connsiteY0" fmla="*/ 223837 h 361950"/>
                <a:gd name="connsiteX1" fmla="*/ 119062 w 219075"/>
                <a:gd name="connsiteY1" fmla="*/ 261937 h 361950"/>
                <a:gd name="connsiteX2" fmla="*/ 57150 w 219075"/>
                <a:gd name="connsiteY2" fmla="*/ 300037 h 361950"/>
                <a:gd name="connsiteX3" fmla="*/ 4762 w 219075"/>
                <a:gd name="connsiteY3" fmla="*/ 361950 h 361950"/>
                <a:gd name="connsiteX4" fmla="*/ 0 w 219075"/>
                <a:gd name="connsiteY4" fmla="*/ 0 h 361950"/>
                <a:gd name="connsiteX5" fmla="*/ 219075 w 219075"/>
                <a:gd name="connsiteY5" fmla="*/ 0 h 361950"/>
                <a:gd name="connsiteX6" fmla="*/ 209550 w 219075"/>
                <a:gd name="connsiteY6" fmla="*/ 223837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61950">
                  <a:moveTo>
                    <a:pt x="209550" y="223837"/>
                  </a:moveTo>
                  <a:lnTo>
                    <a:pt x="119062" y="261937"/>
                  </a:lnTo>
                  <a:lnTo>
                    <a:pt x="57150" y="300037"/>
                  </a:lnTo>
                  <a:lnTo>
                    <a:pt x="4762" y="361950"/>
                  </a:lnTo>
                  <a:cubicBezTo>
                    <a:pt x="3175" y="241300"/>
                    <a:pt x="1587" y="120650"/>
                    <a:pt x="0" y="0"/>
                  </a:cubicBezTo>
                  <a:lnTo>
                    <a:pt x="219075" y="0"/>
                  </a:lnTo>
                  <a:cubicBezTo>
                    <a:pt x="217487" y="79375"/>
                    <a:pt x="215900" y="158750"/>
                    <a:pt x="209550" y="223837"/>
                  </a:cubicBezTo>
                  <a:close/>
                </a:path>
              </a:pathLst>
            </a:custGeom>
            <a:pattFill prst="dkUpDiag">
              <a:fgClr>
                <a:srgbClr val="92D050"/>
              </a:fgClr>
              <a:bgClr>
                <a:schemeClr val="bg1"/>
              </a:bgClr>
            </a:pattFill>
            <a:ln w="952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271814" y="4494504"/>
              <a:ext cx="199012" cy="1191921"/>
              <a:chOff x="1271814" y="4494504"/>
              <a:chExt cx="199012" cy="1191921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1385301" y="4523461"/>
                <a:ext cx="85525" cy="1162964"/>
                <a:chOff x="1385301" y="4523461"/>
                <a:chExt cx="85525" cy="1162964"/>
              </a:xfrm>
            </p:grpSpPr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460679" y="5143944"/>
                  <a:ext cx="5073" cy="542481"/>
                </a:xfrm>
                <a:prstGeom prst="line">
                  <a:avLst/>
                </a:prstGeom>
                <a:ln w="254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 flipH="1">
                  <a:off x="1397674" y="5149602"/>
                  <a:ext cx="73152" cy="0"/>
                </a:xfrm>
                <a:prstGeom prst="line">
                  <a:avLst/>
                </a:prstGeom>
                <a:ln w="254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1385301" y="4523461"/>
                  <a:ext cx="22591" cy="623205"/>
                </a:xfrm>
                <a:prstGeom prst="line">
                  <a:avLst/>
                </a:prstGeom>
                <a:ln w="254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1271814" y="4494504"/>
                <a:ext cx="113794" cy="1191921"/>
                <a:chOff x="1271814" y="4494504"/>
                <a:chExt cx="113794" cy="1191921"/>
              </a:xfrm>
            </p:grpSpPr>
            <p:cxnSp>
              <p:nvCxnSpPr>
                <p:cNvPr id="97" name="Straight Connector 96"/>
                <p:cNvCxnSpPr/>
                <p:nvPr/>
              </p:nvCxnSpPr>
              <p:spPr>
                <a:xfrm flipH="1" flipV="1">
                  <a:off x="1271814" y="4494504"/>
                  <a:ext cx="28532" cy="1191921"/>
                </a:xfrm>
                <a:prstGeom prst="line">
                  <a:avLst/>
                </a:prstGeom>
                <a:ln w="254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rot="360000" flipV="1">
                  <a:off x="1273245" y="4517588"/>
                  <a:ext cx="112363" cy="0"/>
                </a:xfrm>
                <a:prstGeom prst="line">
                  <a:avLst/>
                </a:prstGeom>
                <a:ln w="25400">
                  <a:solidFill>
                    <a:srgbClr val="FFFF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8" name="Straight Arrow Connector 87"/>
            <p:cNvCxnSpPr/>
            <p:nvPr/>
          </p:nvCxnSpPr>
          <p:spPr>
            <a:xfrm>
              <a:off x="1897398" y="3951638"/>
              <a:ext cx="419289" cy="326378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348749" y="5780114"/>
              <a:ext cx="905021" cy="18179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insulator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523875" y="4976813"/>
              <a:ext cx="533400" cy="704850"/>
            </a:xfrm>
            <a:custGeom>
              <a:avLst/>
              <a:gdLst>
                <a:gd name="connsiteX0" fmla="*/ 523875 w 533400"/>
                <a:gd name="connsiteY0" fmla="*/ 0 h 704850"/>
                <a:gd name="connsiteX1" fmla="*/ 461963 w 533400"/>
                <a:gd name="connsiteY1" fmla="*/ 47625 h 704850"/>
                <a:gd name="connsiteX2" fmla="*/ 457200 w 533400"/>
                <a:gd name="connsiteY2" fmla="*/ 80962 h 704850"/>
                <a:gd name="connsiteX3" fmla="*/ 419100 w 533400"/>
                <a:gd name="connsiteY3" fmla="*/ 133350 h 704850"/>
                <a:gd name="connsiteX4" fmla="*/ 409575 w 533400"/>
                <a:gd name="connsiteY4" fmla="*/ 161925 h 704850"/>
                <a:gd name="connsiteX5" fmla="*/ 381000 w 533400"/>
                <a:gd name="connsiteY5" fmla="*/ 190500 h 704850"/>
                <a:gd name="connsiteX6" fmla="*/ 376238 w 533400"/>
                <a:gd name="connsiteY6" fmla="*/ 228600 h 704850"/>
                <a:gd name="connsiteX7" fmla="*/ 342900 w 533400"/>
                <a:gd name="connsiteY7" fmla="*/ 261937 h 704850"/>
                <a:gd name="connsiteX8" fmla="*/ 314325 w 533400"/>
                <a:gd name="connsiteY8" fmla="*/ 290512 h 704850"/>
                <a:gd name="connsiteX9" fmla="*/ 290513 w 533400"/>
                <a:gd name="connsiteY9" fmla="*/ 314325 h 704850"/>
                <a:gd name="connsiteX10" fmla="*/ 257175 w 533400"/>
                <a:gd name="connsiteY10" fmla="*/ 352425 h 704850"/>
                <a:gd name="connsiteX11" fmla="*/ 214313 w 533400"/>
                <a:gd name="connsiteY11" fmla="*/ 390525 h 704850"/>
                <a:gd name="connsiteX12" fmla="*/ 176213 w 533400"/>
                <a:gd name="connsiteY12" fmla="*/ 414337 h 704850"/>
                <a:gd name="connsiteX13" fmla="*/ 161925 w 533400"/>
                <a:gd name="connsiteY13" fmla="*/ 428625 h 704850"/>
                <a:gd name="connsiteX14" fmla="*/ 138113 w 533400"/>
                <a:gd name="connsiteY14" fmla="*/ 438150 h 704850"/>
                <a:gd name="connsiteX15" fmla="*/ 123825 w 533400"/>
                <a:gd name="connsiteY15" fmla="*/ 433387 h 704850"/>
                <a:gd name="connsiteX16" fmla="*/ 109538 w 533400"/>
                <a:gd name="connsiteY16" fmla="*/ 419100 h 704850"/>
                <a:gd name="connsiteX17" fmla="*/ 100013 w 533400"/>
                <a:gd name="connsiteY17" fmla="*/ 404812 h 704850"/>
                <a:gd name="connsiteX18" fmla="*/ 100013 w 533400"/>
                <a:gd name="connsiteY18" fmla="*/ 381000 h 704850"/>
                <a:gd name="connsiteX19" fmla="*/ 100013 w 533400"/>
                <a:gd name="connsiteY19" fmla="*/ 357187 h 704850"/>
                <a:gd name="connsiteX20" fmla="*/ 95250 w 533400"/>
                <a:gd name="connsiteY20" fmla="*/ 342900 h 704850"/>
                <a:gd name="connsiteX21" fmla="*/ 0 w 533400"/>
                <a:gd name="connsiteY21" fmla="*/ 342900 h 704850"/>
                <a:gd name="connsiteX22" fmla="*/ 4763 w 533400"/>
                <a:gd name="connsiteY22" fmla="*/ 704850 h 704850"/>
                <a:gd name="connsiteX23" fmla="*/ 533400 w 533400"/>
                <a:gd name="connsiteY23" fmla="*/ 700087 h 704850"/>
                <a:gd name="connsiteX24" fmla="*/ 523875 w 533400"/>
                <a:gd name="connsiteY24" fmla="*/ 0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3400" h="704850">
                  <a:moveTo>
                    <a:pt x="523875" y="0"/>
                  </a:moveTo>
                  <a:lnTo>
                    <a:pt x="461963" y="47625"/>
                  </a:lnTo>
                  <a:lnTo>
                    <a:pt x="457200" y="80962"/>
                  </a:lnTo>
                  <a:lnTo>
                    <a:pt x="419100" y="133350"/>
                  </a:lnTo>
                  <a:lnTo>
                    <a:pt x="409575" y="161925"/>
                  </a:lnTo>
                  <a:lnTo>
                    <a:pt x="381000" y="190500"/>
                  </a:lnTo>
                  <a:lnTo>
                    <a:pt x="376238" y="228600"/>
                  </a:lnTo>
                  <a:lnTo>
                    <a:pt x="342900" y="261937"/>
                  </a:lnTo>
                  <a:lnTo>
                    <a:pt x="314325" y="290512"/>
                  </a:lnTo>
                  <a:lnTo>
                    <a:pt x="290513" y="314325"/>
                  </a:lnTo>
                  <a:lnTo>
                    <a:pt x="257175" y="352425"/>
                  </a:lnTo>
                  <a:lnTo>
                    <a:pt x="214313" y="390525"/>
                  </a:lnTo>
                  <a:lnTo>
                    <a:pt x="176213" y="414337"/>
                  </a:lnTo>
                  <a:lnTo>
                    <a:pt x="161925" y="428625"/>
                  </a:lnTo>
                  <a:lnTo>
                    <a:pt x="138113" y="438150"/>
                  </a:lnTo>
                  <a:lnTo>
                    <a:pt x="123825" y="433387"/>
                  </a:lnTo>
                  <a:lnTo>
                    <a:pt x="109538" y="419100"/>
                  </a:lnTo>
                  <a:lnTo>
                    <a:pt x="100013" y="404812"/>
                  </a:lnTo>
                  <a:lnTo>
                    <a:pt x="100013" y="381000"/>
                  </a:lnTo>
                  <a:lnTo>
                    <a:pt x="100013" y="357187"/>
                  </a:lnTo>
                  <a:lnTo>
                    <a:pt x="95250" y="342900"/>
                  </a:lnTo>
                  <a:lnTo>
                    <a:pt x="0" y="342900"/>
                  </a:lnTo>
                  <a:cubicBezTo>
                    <a:pt x="1588" y="463550"/>
                    <a:pt x="3175" y="584200"/>
                    <a:pt x="4763" y="704850"/>
                  </a:cubicBezTo>
                  <a:lnTo>
                    <a:pt x="533400" y="700087"/>
                  </a:lnTo>
                  <a:cubicBezTo>
                    <a:pt x="531813" y="466725"/>
                    <a:pt x="530225" y="233362"/>
                    <a:pt x="523875" y="0"/>
                  </a:cubicBezTo>
                  <a:close/>
                </a:path>
              </a:pathLst>
            </a:custGeom>
            <a:pattFill prst="zigZag">
              <a:fgClr>
                <a:srgbClr val="009900"/>
              </a:fgClr>
              <a:bgClr>
                <a:schemeClr val="bg1"/>
              </a:bgClr>
            </a:pattFill>
            <a:ln w="952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1" name="Straight Connector 90"/>
            <p:cNvCxnSpPr>
              <a:stCxn id="90" idx="0"/>
              <a:endCxn id="84" idx="7"/>
            </p:cNvCxnSpPr>
            <p:nvPr/>
          </p:nvCxnSpPr>
          <p:spPr>
            <a:xfrm>
              <a:off x="1047750" y="4976813"/>
              <a:ext cx="14288" cy="70961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V="1">
              <a:off x="820116" y="5570930"/>
              <a:ext cx="375272" cy="22985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Freeform 92"/>
            <p:cNvSpPr/>
            <p:nvPr/>
          </p:nvSpPr>
          <p:spPr>
            <a:xfrm>
              <a:off x="747713" y="1862138"/>
              <a:ext cx="228600" cy="352425"/>
            </a:xfrm>
            <a:custGeom>
              <a:avLst/>
              <a:gdLst>
                <a:gd name="connsiteX0" fmla="*/ 0 w 228600"/>
                <a:gd name="connsiteY0" fmla="*/ 0 h 352425"/>
                <a:gd name="connsiteX1" fmla="*/ 47625 w 228600"/>
                <a:gd name="connsiteY1" fmla="*/ 76200 h 352425"/>
                <a:gd name="connsiteX2" fmla="*/ 95250 w 228600"/>
                <a:gd name="connsiteY2" fmla="*/ 161925 h 352425"/>
                <a:gd name="connsiteX3" fmla="*/ 147637 w 228600"/>
                <a:gd name="connsiteY3" fmla="*/ 271462 h 352425"/>
                <a:gd name="connsiteX4" fmla="*/ 171450 w 228600"/>
                <a:gd name="connsiteY4" fmla="*/ 342900 h 352425"/>
                <a:gd name="connsiteX5" fmla="*/ 176212 w 228600"/>
                <a:gd name="connsiteY5" fmla="*/ 352425 h 352425"/>
                <a:gd name="connsiteX6" fmla="*/ 228600 w 228600"/>
                <a:gd name="connsiteY6" fmla="*/ 352425 h 352425"/>
                <a:gd name="connsiteX7" fmla="*/ 228600 w 228600"/>
                <a:gd name="connsiteY7" fmla="*/ 0 h 352425"/>
                <a:gd name="connsiteX8" fmla="*/ 0 w 228600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0" h="352425">
                  <a:moveTo>
                    <a:pt x="0" y="0"/>
                  </a:moveTo>
                  <a:lnTo>
                    <a:pt x="47625" y="76200"/>
                  </a:lnTo>
                  <a:lnTo>
                    <a:pt x="95250" y="161925"/>
                  </a:lnTo>
                  <a:lnTo>
                    <a:pt x="147637" y="271462"/>
                  </a:lnTo>
                  <a:lnTo>
                    <a:pt x="171450" y="342900"/>
                  </a:lnTo>
                  <a:lnTo>
                    <a:pt x="176212" y="352425"/>
                  </a:lnTo>
                  <a:lnTo>
                    <a:pt x="228600" y="352425"/>
                  </a:lnTo>
                  <a:lnTo>
                    <a:pt x="228600" y="0"/>
                  </a:lnTo>
                  <a:lnTo>
                    <a:pt x="0" y="0"/>
                  </a:lnTo>
                  <a:close/>
                </a:path>
              </a:pathLst>
            </a:custGeom>
            <a:pattFill prst="dashDnDiag">
              <a:fgClr>
                <a:srgbClr val="009900"/>
              </a:fgClr>
              <a:bgClr>
                <a:schemeClr val="bg1">
                  <a:lumMod val="95000"/>
                </a:schemeClr>
              </a:bgClr>
            </a:pattFill>
            <a:ln w="952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4" name="Straight Connector 93"/>
            <p:cNvCxnSpPr/>
            <p:nvPr/>
          </p:nvCxnSpPr>
          <p:spPr>
            <a:xfrm rot="-60000" flipH="1">
              <a:off x="990057" y="1877302"/>
              <a:ext cx="10278" cy="329512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/>
          <p:cNvSpPr txBox="1"/>
          <p:nvPr/>
        </p:nvSpPr>
        <p:spPr>
          <a:xfrm>
            <a:off x="416585" y="1048365"/>
            <a:ext cx="2656755" cy="341919"/>
          </a:xfrm>
          <a:prstGeom prst="rect">
            <a:avLst/>
          </a:prstGeom>
          <a:noFill/>
          <a:ln>
            <a:noFill/>
          </a:ln>
        </p:spPr>
        <p:txBody>
          <a:bodyPr wrap="square" lIns="64291" tIns="32146" rIns="64291" bIns="32146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Gamble II Ring Diode</a:t>
            </a:r>
          </a:p>
        </p:txBody>
      </p:sp>
      <p:pic>
        <p:nvPicPr>
          <p:cNvPr id="107" name="Picture Placeholder 9" descr="diode_profiles.eps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-1909" r="35415" b="-2683"/>
          <a:stretch/>
        </p:blipFill>
        <p:spPr>
          <a:xfrm>
            <a:off x="3644293" y="1323228"/>
            <a:ext cx="5499707" cy="2761589"/>
          </a:xfrm>
        </p:spPr>
      </p:pic>
      <p:sp>
        <p:nvSpPr>
          <p:cNvPr id="109" name="TextBox 108"/>
          <p:cNvSpPr txBox="1"/>
          <p:nvPr/>
        </p:nvSpPr>
        <p:spPr>
          <a:xfrm>
            <a:off x="4430602" y="1050870"/>
            <a:ext cx="4402317" cy="341919"/>
          </a:xfrm>
          <a:prstGeom prst="rect">
            <a:avLst/>
          </a:prstGeom>
          <a:noFill/>
          <a:ln>
            <a:noFill/>
          </a:ln>
        </p:spPr>
        <p:txBody>
          <a:bodyPr wrap="square" lIns="64291" tIns="32146" rIns="64291" bIns="32146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Ring Diode Electrical Characteristics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9646" y="1668471"/>
            <a:ext cx="1212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10-cm radius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beam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148606" y="2211024"/>
            <a:ext cx="111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7-cm radius</a:t>
            </a:r>
          </a:p>
          <a:p>
            <a:pPr algn="ctr"/>
            <a:r>
              <a:rPr lang="en-US" sz="1400" dirty="0">
                <a:solidFill>
                  <a:srgbClr val="0000FF"/>
                </a:solidFill>
              </a:rPr>
              <a:t>beam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61117" y="4092052"/>
            <a:ext cx="524148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J</a:t>
            </a:r>
            <a:r>
              <a:rPr lang="en-US" sz="1600" baseline="-25000" dirty="0" err="1">
                <a:solidFill>
                  <a:srgbClr val="FF0000"/>
                </a:solidFill>
              </a:rPr>
              <a:t>b</a:t>
            </a:r>
            <a:r>
              <a:rPr lang="en-US" sz="1600" dirty="0">
                <a:solidFill>
                  <a:srgbClr val="FF0000"/>
                </a:solidFill>
              </a:rPr>
              <a:t> exceeds 10 kA/cm</a:t>
            </a:r>
            <a:r>
              <a:rPr lang="en-US" sz="1600" baseline="30000" dirty="0">
                <a:solidFill>
                  <a:srgbClr val="FF0000"/>
                </a:solidFill>
              </a:rPr>
              <a:t>2</a:t>
            </a:r>
            <a:r>
              <a:rPr lang="en-US" sz="1600" dirty="0">
                <a:solidFill>
                  <a:srgbClr val="FF0000"/>
                </a:solidFill>
              </a:rPr>
              <a:t> at the entrance to the gas cell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current density supported by x-ray images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275595" y="2067501"/>
            <a:ext cx="575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</a:rPr>
              <a:t>shot</a:t>
            </a:r>
            <a:br>
              <a:rPr lang="en-US" sz="1400" dirty="0">
                <a:solidFill>
                  <a:srgbClr val="0000FF"/>
                </a:solidFill>
              </a:rPr>
            </a:br>
            <a:r>
              <a:rPr lang="en-US" sz="1400" dirty="0">
                <a:solidFill>
                  <a:srgbClr val="0000FF"/>
                </a:solidFill>
              </a:rPr>
              <a:t>8141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975633" y="2079279"/>
            <a:ext cx="67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shot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10765</a:t>
            </a:r>
          </a:p>
        </p:txBody>
      </p:sp>
    </p:spTree>
    <p:extLst>
      <p:ext uri="{BB962C8B-B14F-4D97-AF65-F5344CB8AC3E}">
        <p14:creationId xmlns:p14="http://schemas.microsoft.com/office/powerpoint/2010/main" val="15823399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953" y="40749"/>
            <a:ext cx="7958318" cy="887895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Gases with pressures of 1-10 Torr provide charge and current neutralization for intense propagating ebeams </a:t>
            </a:r>
            <a:endParaRPr lang="en-US" baseline="-25000" dirty="0">
              <a:latin typeface="Calibri" panose="020F050202020403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379562" y="1207043"/>
            <a:ext cx="8376250" cy="1884276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Both charge neutralization (n</a:t>
            </a:r>
            <a:r>
              <a:rPr lang="en-US" baseline="-25000" dirty="0">
                <a:latin typeface="Calibri" panose="020F0502020204030204" pitchFamily="34" charset="0"/>
              </a:rPr>
              <a:t>e </a:t>
            </a:r>
            <a:r>
              <a:rPr lang="en-US" dirty="0">
                <a:latin typeface="Calibri" panose="020F0502020204030204" pitchFamily="34" charset="0"/>
              </a:rPr>
              <a:t>&gt; n</a:t>
            </a:r>
            <a:r>
              <a:rPr lang="en-US" baseline="-25000" dirty="0">
                <a:latin typeface="Calibri" panose="020F0502020204030204" pitchFamily="34" charset="0"/>
              </a:rPr>
              <a:t>b</a:t>
            </a:r>
            <a:r>
              <a:rPr lang="en-US" dirty="0">
                <a:latin typeface="Calibri" panose="020F0502020204030204" pitchFamily="34" charset="0"/>
              </a:rPr>
              <a:t>) and current neutralization (</a:t>
            </a:r>
            <a:r>
              <a:rPr lang="en-US" dirty="0">
                <a:latin typeface="+mn-lt"/>
              </a:rPr>
              <a:t>I</a:t>
            </a:r>
            <a:r>
              <a:rPr lang="en-US" baseline="-25000" dirty="0">
                <a:latin typeface="Calibri" panose="020F0502020204030204" pitchFamily="34" charset="0"/>
              </a:rPr>
              <a:t>n</a:t>
            </a:r>
            <a:r>
              <a:rPr lang="en-US" dirty="0">
                <a:latin typeface="Calibri" panose="020F0502020204030204" pitchFamily="34" charset="0"/>
              </a:rPr>
              <a:t> = </a:t>
            </a:r>
            <a:r>
              <a:rPr lang="en-US" dirty="0" err="1"/>
              <a:t>I</a:t>
            </a:r>
            <a:r>
              <a:rPr lang="en-US" baseline="-25000" dirty="0" err="1">
                <a:latin typeface="Calibri" panose="020F0502020204030204" pitchFamily="34" charset="0"/>
              </a:rPr>
              <a:t>b</a:t>
            </a:r>
            <a:r>
              <a:rPr lang="en-US" baseline="-25000" dirty="0">
                <a:latin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</a:rPr>
              <a:t>- </a:t>
            </a:r>
            <a:r>
              <a:rPr lang="en-US" dirty="0" err="1"/>
              <a:t>I</a:t>
            </a:r>
            <a:r>
              <a:rPr lang="en-US" baseline="-25000" dirty="0" err="1">
                <a:latin typeface="Calibri" panose="020F0502020204030204" pitchFamily="34" charset="0"/>
              </a:rPr>
              <a:t>p</a:t>
            </a:r>
            <a:r>
              <a:rPr lang="en-US" baseline="-25000" dirty="0">
                <a:latin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</a:rPr>
              <a:t>&lt;</a:t>
            </a:r>
            <a:r>
              <a:rPr lang="en-US" dirty="0"/>
              <a:t>I</a:t>
            </a:r>
            <a:r>
              <a:rPr lang="en-US" baseline="-25000" dirty="0">
                <a:latin typeface="Calibri" panose="020F0502020204030204" pitchFamily="34" charset="0"/>
              </a:rPr>
              <a:t>A</a:t>
            </a:r>
            <a:r>
              <a:rPr lang="en-US" dirty="0">
                <a:latin typeface="Calibri" panose="020F0502020204030204" pitchFamily="34" charset="0"/>
              </a:rPr>
              <a:t>) are needed to transport beams with currents exceeding the Alfvén current    </a:t>
            </a:r>
            <a:r>
              <a:rPr lang="en-US" dirty="0"/>
              <a:t>I</a:t>
            </a:r>
            <a:r>
              <a:rPr lang="en-US" baseline="-25000" dirty="0">
                <a:latin typeface="Calibri" panose="020F0502020204030204" pitchFamily="34" charset="0"/>
              </a:rPr>
              <a:t>A </a:t>
            </a:r>
            <a:r>
              <a:rPr lang="en-US" dirty="0">
                <a:latin typeface="Calibri" panose="020F0502020204030204" pitchFamily="34" charset="0"/>
              </a:rPr>
              <a:t>= 17 </a:t>
            </a:r>
            <a:r>
              <a:rPr lang="en-US" dirty="0" err="1">
                <a:latin typeface="Symbol" panose="05050102010706020507" pitchFamily="18" charset="2"/>
              </a:rPr>
              <a:t>bg</a:t>
            </a:r>
            <a:r>
              <a:rPr lang="en-US" dirty="0">
                <a:latin typeface="Symbol" panose="05050102010706020507" pitchFamily="18" charset="2"/>
              </a:rPr>
              <a:t> </a:t>
            </a:r>
            <a:r>
              <a:rPr lang="en-US" dirty="0">
                <a:latin typeface="Calibri" panose="020F0502020204030204" pitchFamily="34" charset="0"/>
              </a:rPr>
              <a:t>kA over distances much larger than the beam radius.</a:t>
            </a:r>
          </a:p>
          <a:p>
            <a:r>
              <a:rPr lang="en-US" dirty="0">
                <a:latin typeface="Calibri" panose="020F0502020204030204" pitchFamily="34" charset="0"/>
              </a:rPr>
              <a:t>Beam-impact ionization breaks down the initially-neutral gas, creating a conducting plasma  </a:t>
            </a:r>
          </a:p>
          <a:p>
            <a:r>
              <a:rPr lang="en-US" dirty="0">
                <a:latin typeface="Calibri" panose="020F0502020204030204" pitchFamily="34" charset="0"/>
              </a:rPr>
              <a:t>The plasma electrons gain energy from the inductive electric field produced by the time-varying net-current </a:t>
            </a:r>
            <a:r>
              <a:rPr lang="en-US" dirty="0"/>
              <a:t>I</a:t>
            </a:r>
            <a:r>
              <a:rPr lang="en-US" baseline="-25000" dirty="0">
                <a:latin typeface="Calibri" panose="020F0502020204030204" pitchFamily="34" charset="0"/>
              </a:rPr>
              <a:t>n </a:t>
            </a:r>
            <a:r>
              <a:rPr lang="en-US" dirty="0">
                <a:latin typeface="Calibri" panose="020F0502020204030204" pitchFamily="34" charset="0"/>
              </a:rPr>
              <a:t>, causing further ionization through thermal processes.</a:t>
            </a:r>
          </a:p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5452" y="3899015"/>
            <a:ext cx="8419516" cy="2424147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Applications</a:t>
            </a:r>
          </a:p>
          <a:p>
            <a:pPr lvl="1">
              <a:spcBef>
                <a:spcPts val="150"/>
              </a:spcBef>
            </a:pPr>
            <a:r>
              <a:rPr lang="en-US" dirty="0">
                <a:latin typeface="Calibri" panose="020F0502020204030204" pitchFamily="34" charset="0"/>
              </a:rPr>
              <a:t>Intense electron-beam transport for material-response studies</a:t>
            </a:r>
          </a:p>
          <a:p>
            <a:pPr lvl="1">
              <a:spcBef>
                <a:spcPts val="150"/>
              </a:spcBef>
            </a:pPr>
            <a:r>
              <a:rPr lang="en-US" dirty="0">
                <a:latin typeface="Calibri" panose="020F0502020204030204" pitchFamily="34" charset="0"/>
              </a:rPr>
              <a:t>Gas-discharge studies</a:t>
            </a:r>
          </a:p>
          <a:p>
            <a:pPr lvl="1">
              <a:spcBef>
                <a:spcPts val="150"/>
              </a:spcBef>
            </a:pPr>
            <a:r>
              <a:rPr lang="en-US" dirty="0">
                <a:latin typeface="Calibri" panose="020F0502020204030204" pitchFamily="34" charset="0"/>
              </a:rPr>
              <a:t>E-beam propagation in air</a:t>
            </a:r>
          </a:p>
          <a:p>
            <a:pPr lvl="1">
              <a:spcBef>
                <a:spcPts val="150"/>
              </a:spcBef>
            </a:pPr>
            <a:r>
              <a:rPr lang="en-US" dirty="0">
                <a:latin typeface="Calibri" panose="020F0502020204030204" pitchFamily="34" charset="0"/>
              </a:rPr>
              <a:t>Systems-response studies</a:t>
            </a:r>
          </a:p>
          <a:p>
            <a:pPr lvl="1">
              <a:spcBef>
                <a:spcPts val="150"/>
              </a:spcBef>
            </a:pPr>
            <a:r>
              <a:rPr lang="en-US" dirty="0">
                <a:latin typeface="Calibri" panose="020F0502020204030204" pitchFamily="34" charset="0"/>
              </a:rPr>
              <a:t>Radiography</a:t>
            </a:r>
          </a:p>
          <a:p>
            <a:r>
              <a:rPr lang="en-US" dirty="0">
                <a:latin typeface="Calibri" panose="020F0502020204030204" pitchFamily="34" charset="0"/>
              </a:rPr>
              <a:t>Nitrogen is the natural gas to use in the ABC model</a:t>
            </a:r>
          </a:p>
        </p:txBody>
      </p:sp>
    </p:spTree>
    <p:extLst>
      <p:ext uri="{BB962C8B-B14F-4D97-AF65-F5344CB8AC3E}">
        <p14:creationId xmlns:p14="http://schemas.microsoft.com/office/powerpoint/2010/main" val="150532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gas-chemistry model is needed for these high-current density beams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781" y="1208517"/>
            <a:ext cx="4433977" cy="5028382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Weakly ionized model [</a:t>
            </a: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</a:rPr>
              <a:t>1,2</a:t>
            </a:r>
            <a:r>
              <a:rPr lang="en-US" sz="3200" dirty="0">
                <a:latin typeface="Calibri" panose="020F0502020204030204" pitchFamily="34" charset="0"/>
              </a:rPr>
              <a:t>]</a:t>
            </a:r>
          </a:p>
          <a:p>
            <a:pPr lvl="1"/>
            <a:endParaRPr lang="en-US" sz="2400" dirty="0">
              <a:latin typeface="Symbol" panose="05050102010706020507" pitchFamily="18" charset="2"/>
            </a:endParaRPr>
          </a:p>
          <a:p>
            <a:pPr lvl="1"/>
            <a:r>
              <a:rPr lang="en-US" sz="2900" dirty="0">
                <a:latin typeface="Symbol" panose="05050102010706020507" pitchFamily="18" charset="2"/>
              </a:rPr>
              <a:t>n</a:t>
            </a:r>
            <a:r>
              <a:rPr lang="en-US" sz="2900" baseline="-25000" dirty="0">
                <a:latin typeface="Calibri" panose="020F0502020204030204" pitchFamily="34" charset="0"/>
              </a:rPr>
              <a:t>e-n</a:t>
            </a:r>
            <a:r>
              <a:rPr lang="en-US" sz="2900" dirty="0">
                <a:latin typeface="Calibri" panose="020F0502020204030204" pitchFamily="34" charset="0"/>
              </a:rPr>
              <a:t>&gt;&gt;</a:t>
            </a:r>
            <a:r>
              <a:rPr lang="en-US" sz="2900" dirty="0">
                <a:latin typeface="Symbol" panose="05050102010706020507" pitchFamily="18" charset="2"/>
              </a:rPr>
              <a:t>n</a:t>
            </a:r>
            <a:r>
              <a:rPr lang="en-US" sz="2900" baseline="-25000" dirty="0">
                <a:latin typeface="Calibri" panose="020F0502020204030204" pitchFamily="34" charset="0"/>
              </a:rPr>
              <a:t>e-e</a:t>
            </a:r>
            <a:r>
              <a:rPr lang="en-US" sz="2900" dirty="0">
                <a:latin typeface="Calibri" panose="020F0502020204030204" pitchFamily="34" charset="0"/>
              </a:rPr>
              <a:t> so that </a:t>
            </a:r>
            <a:r>
              <a:rPr lang="en-US" sz="2900" dirty="0" err="1">
                <a:latin typeface="Calibri" panose="020F0502020204030204" pitchFamily="34" charset="0"/>
              </a:rPr>
              <a:t>eedf</a:t>
            </a:r>
            <a:r>
              <a:rPr lang="en-US" sz="2900" dirty="0">
                <a:latin typeface="Calibri" panose="020F0502020204030204" pitchFamily="34" charset="0"/>
              </a:rPr>
              <a:t> determined by the inelastic energy-loss collisions (n</a:t>
            </a:r>
            <a:r>
              <a:rPr lang="en-US" sz="2900" baseline="-25000" dirty="0">
                <a:latin typeface="Calibri" panose="020F0502020204030204" pitchFamily="34" charset="0"/>
              </a:rPr>
              <a:t>e</a:t>
            </a:r>
            <a:r>
              <a:rPr lang="en-US" sz="2900" dirty="0">
                <a:latin typeface="Calibri" panose="020F0502020204030204" pitchFamily="34" charset="0"/>
              </a:rPr>
              <a:t>&lt;0.01 </a:t>
            </a:r>
            <a:r>
              <a:rPr lang="en-US" sz="2900" dirty="0" err="1">
                <a:latin typeface="Calibri" panose="020F0502020204030204" pitchFamily="34" charset="0"/>
              </a:rPr>
              <a:t>n</a:t>
            </a:r>
            <a:r>
              <a:rPr lang="en-US" sz="2900" baseline="-25000" dirty="0" err="1">
                <a:latin typeface="Calibri" panose="020F0502020204030204" pitchFamily="34" charset="0"/>
              </a:rPr>
              <a:t>gas</a:t>
            </a:r>
            <a:r>
              <a:rPr lang="en-US" sz="2900" dirty="0">
                <a:latin typeface="Calibri" panose="020F0502020204030204" pitchFamily="34" charset="0"/>
              </a:rPr>
              <a:t>)</a:t>
            </a:r>
          </a:p>
          <a:p>
            <a:pPr lvl="1"/>
            <a:endParaRPr lang="en-US" sz="600" dirty="0">
              <a:latin typeface="Calibri" panose="020F0502020204030204" pitchFamily="34" charset="0"/>
            </a:endParaRPr>
          </a:p>
          <a:p>
            <a:pPr lvl="1"/>
            <a:r>
              <a:rPr lang="en-US" sz="2900" dirty="0">
                <a:latin typeface="Calibri" panose="020F0502020204030204" pitchFamily="34" charset="0"/>
              </a:rPr>
              <a:t>Chemistry is relatively simple because electrons always interact with neutral gas in the ground state</a:t>
            </a:r>
            <a:endParaRPr lang="en-US" sz="1900" dirty="0">
              <a:latin typeface="Calibri" panose="020F0502020204030204" pitchFamily="34" charset="0"/>
            </a:endParaRPr>
          </a:p>
          <a:p>
            <a:pPr lvl="2"/>
            <a:r>
              <a:rPr lang="en-US" sz="2000" dirty="0">
                <a:latin typeface="Calibri" panose="020F0502020204030204" pitchFamily="34" charset="0"/>
              </a:rPr>
              <a:t>Ground state N</a:t>
            </a:r>
            <a:r>
              <a:rPr lang="en-US" sz="2000" baseline="-25000" dirty="0">
                <a:latin typeface="Calibri" panose="020F0502020204030204" pitchFamily="34" charset="0"/>
              </a:rPr>
              <a:t>2</a:t>
            </a:r>
          </a:p>
          <a:p>
            <a:pPr lvl="3"/>
            <a:r>
              <a:rPr lang="en-US" sz="2000" dirty="0">
                <a:latin typeface="Calibri" panose="020F0502020204030204" pitchFamily="34" charset="0"/>
              </a:rPr>
              <a:t>e+N</a:t>
            </a:r>
            <a:r>
              <a:rPr lang="en-US" sz="2000" baseline="-25000" dirty="0">
                <a:latin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sym typeface="Symbol"/>
              </a:rPr>
              <a:t> e+N</a:t>
            </a:r>
            <a:r>
              <a:rPr lang="en-US" sz="2000" baseline="-25000" dirty="0">
                <a:latin typeface="Calibri" panose="020F0502020204030204" pitchFamily="34" charset="0"/>
                <a:sym typeface="Symbol"/>
              </a:rPr>
              <a:t>2</a:t>
            </a:r>
            <a:r>
              <a:rPr lang="en-US" sz="2000" baseline="30000" dirty="0">
                <a:latin typeface="Calibri" panose="020F0502020204030204" pitchFamily="34" charset="0"/>
                <a:sym typeface="Symbol"/>
              </a:rPr>
              <a:t>*</a:t>
            </a:r>
          </a:p>
          <a:p>
            <a:pPr lvl="3"/>
            <a:r>
              <a:rPr lang="en-US" sz="2000" dirty="0">
                <a:latin typeface="Calibri" panose="020F0502020204030204" pitchFamily="34" charset="0"/>
              </a:rPr>
              <a:t>e+N</a:t>
            </a:r>
            <a:r>
              <a:rPr lang="en-US" sz="2000" baseline="-25000" dirty="0">
                <a:latin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sym typeface="Symbol"/>
              </a:rPr>
              <a:t> e+N</a:t>
            </a:r>
            <a:r>
              <a:rPr lang="en-US" sz="2000" baseline="-25000" dirty="0">
                <a:latin typeface="Calibri" panose="020F0502020204030204" pitchFamily="34" charset="0"/>
                <a:sym typeface="Symbol"/>
              </a:rPr>
              <a:t>2</a:t>
            </a:r>
            <a:r>
              <a:rPr lang="en-US" sz="2000" baseline="30000" dirty="0">
                <a:latin typeface="Calibri" panose="020F0502020204030204" pitchFamily="34" charset="0"/>
                <a:sym typeface="Symbol"/>
              </a:rPr>
              <a:t>+</a:t>
            </a:r>
            <a:endParaRPr lang="en-US" sz="2000" dirty="0">
              <a:latin typeface="Calibri" panose="020F0502020204030204" pitchFamily="34" charset="0"/>
            </a:endParaRPr>
          </a:p>
          <a:p>
            <a:pPr lvl="2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NO Stepwise ionization</a:t>
            </a:r>
          </a:p>
          <a:p>
            <a:pPr lvl="3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e+N</a:t>
            </a:r>
            <a:r>
              <a:rPr lang="en-US" sz="2000" b="1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2</a:t>
            </a:r>
            <a:r>
              <a:rPr lang="en-US" sz="2000" b="1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*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/>
              </a:rPr>
              <a:t> e+N</a:t>
            </a:r>
            <a:r>
              <a:rPr lang="en-US" sz="2000" b="1" baseline="-25000" dirty="0">
                <a:solidFill>
                  <a:srgbClr val="FF0000"/>
                </a:solidFill>
                <a:latin typeface="Calibri" panose="020F0502020204030204" pitchFamily="34" charset="0"/>
                <a:sym typeface="Symbol"/>
              </a:rPr>
              <a:t>2</a:t>
            </a:r>
            <a:r>
              <a:rPr lang="en-US" sz="2000" b="1" baseline="30000" dirty="0">
                <a:solidFill>
                  <a:srgbClr val="FF0000"/>
                </a:solidFill>
                <a:latin typeface="Calibri" panose="020F0502020204030204" pitchFamily="34" charset="0"/>
                <a:sym typeface="Symbol"/>
              </a:rPr>
              <a:t>+</a:t>
            </a:r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lvl="2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NO Dissociative recombination</a:t>
            </a:r>
          </a:p>
          <a:p>
            <a:pPr lvl="3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e+N</a:t>
            </a:r>
            <a:r>
              <a:rPr lang="en-US" sz="2000" b="1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2</a:t>
            </a:r>
            <a:r>
              <a:rPr lang="en-US" sz="2000" b="1" baseline="30000" dirty="0">
                <a:solidFill>
                  <a:srgbClr val="FF0000"/>
                </a:solidFill>
                <a:latin typeface="Calibri" panose="020F0502020204030204" pitchFamily="34" charset="0"/>
              </a:rPr>
              <a:t>+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/>
              </a:rPr>
              <a:t>  2N</a:t>
            </a:r>
          </a:p>
          <a:p>
            <a:pPr lvl="2"/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/>
              </a:rPr>
              <a:t>NO additional chemistry for atomic nitrogen needed</a:t>
            </a:r>
            <a:endParaRPr lang="en-US" sz="2000" dirty="0">
              <a:latin typeface="Calibri" panose="020F0502020204030204" pitchFamily="34" charset="0"/>
            </a:endParaRPr>
          </a:p>
          <a:p>
            <a:pPr lvl="1"/>
            <a:r>
              <a:rPr lang="en-US" sz="23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Momentum transfer occurs through elastic collisions with neutral gas</a:t>
            </a:r>
          </a:p>
          <a:p>
            <a:pPr lvl="1"/>
            <a:endParaRPr lang="en-US" sz="2700" dirty="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774" y="6318164"/>
            <a:ext cx="7958054" cy="5337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r>
              <a:rPr 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Century Gothic"/>
              </a:rPr>
              <a:t>1) D. McArthur and J. Poukey, PRL, 27, 26 (1971), and Phys. Fluids, 16, 11 (1973)</a:t>
            </a:r>
          </a:p>
          <a:p>
            <a:r>
              <a:rPr 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Century Gothic"/>
              </a:rPr>
              <a:t>2) D. Welch, </a:t>
            </a:r>
            <a:r>
              <a:rPr lang="en-US" sz="1000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Century Gothic"/>
              </a:rPr>
              <a:t>et al.</a:t>
            </a:r>
            <a:r>
              <a:rPr 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Century Gothic"/>
              </a:rPr>
              <a:t>, Phys. Plasmas 1 (1994)</a:t>
            </a:r>
          </a:p>
          <a:p>
            <a:r>
              <a:rPr lang="en-US" sz="1000" b="1" dirty="0">
                <a:solidFill>
                  <a:srgbClr val="0000FF"/>
                </a:solidFill>
              </a:rPr>
              <a:t>3) J. Angus, </a:t>
            </a:r>
            <a:r>
              <a:rPr lang="en-US" sz="1000" b="1" i="1" dirty="0">
                <a:solidFill>
                  <a:srgbClr val="0000FF"/>
                </a:solidFill>
              </a:rPr>
              <a:t>et al.</a:t>
            </a:r>
            <a:r>
              <a:rPr lang="en-US" sz="1000" b="1" dirty="0">
                <a:solidFill>
                  <a:srgbClr val="0000FF"/>
                </a:solidFill>
              </a:rPr>
              <a:t>, </a:t>
            </a:r>
            <a:r>
              <a:rPr lang="en-US" sz="1000" b="1" i="1" dirty="0">
                <a:solidFill>
                  <a:srgbClr val="0000FF"/>
                </a:solidFill>
              </a:rPr>
              <a:t>Modeling nitrogen plasmas produced by intense electron beams, </a:t>
            </a:r>
            <a:r>
              <a:rPr lang="en-US" sz="1000" b="1" dirty="0">
                <a:solidFill>
                  <a:srgbClr val="0000FF"/>
                </a:solidFill>
              </a:rPr>
              <a:t>Physics of Plasmas, 23, 053510 (2016)</a:t>
            </a:r>
            <a:endParaRPr lang="en-US" sz="1000" b="1" dirty="0">
              <a:solidFill>
                <a:srgbClr val="0000FF"/>
              </a:solidFill>
              <a:latin typeface="+mj-lt"/>
              <a:cs typeface="Century Gothic"/>
            </a:endParaRPr>
          </a:p>
        </p:txBody>
      </p:sp>
      <p:sp>
        <p:nvSpPr>
          <p:cNvPr id="6" name="Multiply 5"/>
          <p:cNvSpPr/>
          <p:nvPr/>
        </p:nvSpPr>
        <p:spPr>
          <a:xfrm>
            <a:off x="928517" y="3845660"/>
            <a:ext cx="1875068" cy="1744257"/>
          </a:xfrm>
          <a:prstGeom prst="mathMultiply">
            <a:avLst/>
          </a:prstGeom>
          <a:solidFill>
            <a:srgbClr val="FF0000">
              <a:alpha val="2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3"/>
          </p:nvPr>
        </p:nvSpPr>
        <p:spPr>
          <a:xfrm>
            <a:off x="4480560" y="1165386"/>
            <a:ext cx="4232119" cy="5235414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Calibri" panose="020F0502020204030204" pitchFamily="34" charset="0"/>
              </a:rPr>
              <a:t>Advanced breakdown and conductivity (ABC) [</a:t>
            </a:r>
            <a:r>
              <a:rPr lang="en-US" sz="2600" b="1" dirty="0">
                <a:solidFill>
                  <a:srgbClr val="0000FF"/>
                </a:solidFill>
                <a:latin typeface="Calibri" panose="020F0502020204030204" pitchFamily="34" charset="0"/>
              </a:rPr>
              <a:t>3</a:t>
            </a:r>
            <a:r>
              <a:rPr lang="en-US" sz="2600" dirty="0">
                <a:latin typeface="Calibri" panose="020F0502020204030204" pitchFamily="34" charset="0"/>
              </a:rPr>
              <a:t>]</a:t>
            </a:r>
          </a:p>
          <a:p>
            <a:pPr lvl="1"/>
            <a:r>
              <a:rPr lang="en-US" sz="1900" dirty="0">
                <a:latin typeface="Symbol" panose="05050102010706020507" pitchFamily="18" charset="2"/>
              </a:rPr>
              <a:t>n</a:t>
            </a:r>
            <a:r>
              <a:rPr lang="en-US" sz="1900" baseline="-25000" dirty="0">
                <a:latin typeface="Calibri" panose="020F0502020204030204" pitchFamily="34" charset="0"/>
              </a:rPr>
              <a:t>e-n</a:t>
            </a:r>
            <a:r>
              <a:rPr lang="en-US" sz="1900" dirty="0">
                <a:latin typeface="Calibri" panose="020F0502020204030204" pitchFamily="34" charset="0"/>
              </a:rPr>
              <a:t>&lt;&lt;</a:t>
            </a:r>
            <a:r>
              <a:rPr lang="en-US" sz="1900" dirty="0">
                <a:latin typeface="Symbol" panose="05050102010706020507" pitchFamily="18" charset="2"/>
              </a:rPr>
              <a:t>n</a:t>
            </a:r>
            <a:r>
              <a:rPr lang="en-US" sz="1900" baseline="-25000" dirty="0">
                <a:latin typeface="Calibri" panose="020F0502020204030204" pitchFamily="34" charset="0"/>
              </a:rPr>
              <a:t>e-e</a:t>
            </a:r>
            <a:r>
              <a:rPr lang="en-US" sz="1900" dirty="0">
                <a:latin typeface="Calibri" panose="020F0502020204030204" pitchFamily="34" charset="0"/>
              </a:rPr>
              <a:t> so that </a:t>
            </a:r>
            <a:r>
              <a:rPr lang="en-US" sz="1900" dirty="0" err="1">
                <a:latin typeface="Calibri" panose="020F0502020204030204" pitchFamily="34" charset="0"/>
              </a:rPr>
              <a:t>eedf</a:t>
            </a:r>
            <a:r>
              <a:rPr lang="en-US" sz="1900" dirty="0">
                <a:latin typeface="Calibri" panose="020F0502020204030204" pitchFamily="34" charset="0"/>
              </a:rPr>
              <a:t> is </a:t>
            </a:r>
            <a:r>
              <a:rPr lang="en-US" sz="1900" dirty="0" err="1">
                <a:latin typeface="Calibri" panose="020F0502020204030204" pitchFamily="34" charset="0"/>
              </a:rPr>
              <a:t>Maxwellian</a:t>
            </a:r>
            <a:r>
              <a:rPr lang="en-US" sz="1900" dirty="0">
                <a:latin typeface="Calibri" panose="020F0502020204030204" pitchFamily="34" charset="0"/>
              </a:rPr>
              <a:t> (n</a:t>
            </a:r>
            <a:r>
              <a:rPr lang="en-US" sz="1900" baseline="-25000" dirty="0">
                <a:latin typeface="Calibri" panose="020F0502020204030204" pitchFamily="34" charset="0"/>
              </a:rPr>
              <a:t>e</a:t>
            </a:r>
            <a:r>
              <a:rPr lang="en-US" sz="1900" dirty="0">
                <a:latin typeface="Calibri" panose="020F0502020204030204" pitchFamily="34" charset="0"/>
              </a:rPr>
              <a:t>&lt;0.01 </a:t>
            </a:r>
            <a:r>
              <a:rPr lang="en-US" sz="1900" dirty="0" err="1">
                <a:latin typeface="Calibri" panose="020F0502020204030204" pitchFamily="34" charset="0"/>
              </a:rPr>
              <a:t>n</a:t>
            </a:r>
            <a:r>
              <a:rPr lang="en-US" sz="1900" baseline="-25000" dirty="0" err="1">
                <a:latin typeface="Calibri" panose="020F0502020204030204" pitchFamily="34" charset="0"/>
              </a:rPr>
              <a:t>gas</a:t>
            </a:r>
            <a:r>
              <a:rPr lang="en-US" sz="1900" dirty="0">
                <a:latin typeface="Calibri" panose="020F0502020204030204" pitchFamily="34" charset="0"/>
              </a:rPr>
              <a:t>)</a:t>
            </a:r>
          </a:p>
          <a:p>
            <a:pPr lvl="1"/>
            <a:endParaRPr lang="en-US" sz="200" dirty="0">
              <a:latin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US" sz="2100" dirty="0">
                <a:latin typeface="Calibri" panose="020F0502020204030204" pitchFamily="34" charset="0"/>
              </a:rPr>
              <a:t>Chemistry is more complex and electrons can interact with excited ground state as well as reaction products</a:t>
            </a:r>
            <a:endParaRPr lang="en-US" sz="1900" dirty="0">
              <a:latin typeface="Calibri" panose="020F0502020204030204" pitchFamily="34" charset="0"/>
            </a:endParaRPr>
          </a:p>
          <a:p>
            <a:pPr lvl="2"/>
            <a:r>
              <a:rPr lang="en-US" sz="1700" dirty="0">
                <a:latin typeface="Calibri" panose="020F0502020204030204" pitchFamily="34" charset="0"/>
              </a:rPr>
              <a:t>Ground state N</a:t>
            </a:r>
            <a:r>
              <a:rPr lang="en-US" sz="1700" baseline="-25000" dirty="0">
                <a:latin typeface="Calibri" panose="020F0502020204030204" pitchFamily="34" charset="0"/>
              </a:rPr>
              <a:t>2</a:t>
            </a:r>
          </a:p>
          <a:p>
            <a:pPr lvl="3"/>
            <a:r>
              <a:rPr lang="en-US" sz="1700" dirty="0">
                <a:latin typeface="Calibri" panose="020F0502020204030204" pitchFamily="34" charset="0"/>
              </a:rPr>
              <a:t>e+N</a:t>
            </a:r>
            <a:r>
              <a:rPr lang="en-US" sz="1700" baseline="-25000" dirty="0">
                <a:latin typeface="Calibri" panose="020F0502020204030204" pitchFamily="34" charset="0"/>
              </a:rPr>
              <a:t>2</a:t>
            </a:r>
            <a:r>
              <a:rPr lang="en-US" sz="1700" dirty="0">
                <a:latin typeface="Calibri" panose="020F0502020204030204" pitchFamily="34" charset="0"/>
              </a:rPr>
              <a:t> </a:t>
            </a:r>
            <a:r>
              <a:rPr lang="en-US" sz="1700" dirty="0">
                <a:latin typeface="Calibri" panose="020F0502020204030204" pitchFamily="34" charset="0"/>
                <a:sym typeface="Symbol"/>
              </a:rPr>
              <a:t> e+N</a:t>
            </a:r>
            <a:r>
              <a:rPr lang="en-US" sz="1700" baseline="-25000" dirty="0">
                <a:latin typeface="Calibri" panose="020F0502020204030204" pitchFamily="34" charset="0"/>
                <a:sym typeface="Symbol"/>
              </a:rPr>
              <a:t>2</a:t>
            </a:r>
            <a:r>
              <a:rPr lang="en-US" sz="1700" baseline="30000" dirty="0">
                <a:latin typeface="Calibri" panose="020F0502020204030204" pitchFamily="34" charset="0"/>
                <a:sym typeface="Symbol"/>
              </a:rPr>
              <a:t>*</a:t>
            </a:r>
          </a:p>
          <a:p>
            <a:pPr lvl="3"/>
            <a:r>
              <a:rPr lang="en-US" sz="1700" dirty="0">
                <a:latin typeface="Calibri" panose="020F0502020204030204" pitchFamily="34" charset="0"/>
              </a:rPr>
              <a:t>e+N</a:t>
            </a:r>
            <a:r>
              <a:rPr lang="en-US" sz="1700" baseline="-25000" dirty="0">
                <a:latin typeface="Calibri" panose="020F0502020204030204" pitchFamily="34" charset="0"/>
              </a:rPr>
              <a:t>2</a:t>
            </a:r>
            <a:r>
              <a:rPr lang="en-US" sz="1700" dirty="0">
                <a:latin typeface="Calibri" panose="020F0502020204030204" pitchFamily="34" charset="0"/>
              </a:rPr>
              <a:t> </a:t>
            </a:r>
            <a:r>
              <a:rPr lang="en-US" sz="1700" dirty="0">
                <a:latin typeface="Calibri" panose="020F0502020204030204" pitchFamily="34" charset="0"/>
                <a:sym typeface="Symbol"/>
              </a:rPr>
              <a:t> e+N</a:t>
            </a:r>
            <a:r>
              <a:rPr lang="en-US" sz="1700" baseline="-25000" dirty="0">
                <a:latin typeface="Calibri" panose="020F0502020204030204" pitchFamily="34" charset="0"/>
                <a:sym typeface="Symbol"/>
              </a:rPr>
              <a:t>2</a:t>
            </a:r>
            <a:r>
              <a:rPr lang="en-US" sz="1700" baseline="30000" dirty="0">
                <a:latin typeface="Calibri" panose="020F0502020204030204" pitchFamily="34" charset="0"/>
                <a:sym typeface="Symbol"/>
              </a:rPr>
              <a:t>+</a:t>
            </a:r>
            <a:endParaRPr lang="en-US" sz="1700" dirty="0">
              <a:latin typeface="Calibri" panose="020F0502020204030204" pitchFamily="34" charset="0"/>
            </a:endParaRPr>
          </a:p>
          <a:p>
            <a:pPr lvl="2"/>
            <a:r>
              <a:rPr lang="en-US" sz="1700" b="1" dirty="0">
                <a:solidFill>
                  <a:srgbClr val="006600"/>
                </a:solidFill>
                <a:latin typeface="Calibri" panose="020F0502020204030204" pitchFamily="34" charset="0"/>
              </a:rPr>
              <a:t>Stepwise ionization</a:t>
            </a:r>
          </a:p>
          <a:p>
            <a:pPr lvl="3"/>
            <a:r>
              <a:rPr lang="en-US" sz="1700" b="1" dirty="0">
                <a:solidFill>
                  <a:srgbClr val="006600"/>
                </a:solidFill>
                <a:latin typeface="Calibri" panose="020F0502020204030204" pitchFamily="34" charset="0"/>
              </a:rPr>
              <a:t>e+N</a:t>
            </a:r>
            <a:r>
              <a:rPr lang="en-US" sz="1700" b="1" baseline="-25000" dirty="0">
                <a:solidFill>
                  <a:srgbClr val="006600"/>
                </a:solidFill>
                <a:latin typeface="Calibri" panose="020F0502020204030204" pitchFamily="34" charset="0"/>
              </a:rPr>
              <a:t>2</a:t>
            </a:r>
            <a:r>
              <a:rPr lang="en-US" sz="1700" b="1" baseline="30000" dirty="0">
                <a:solidFill>
                  <a:srgbClr val="006600"/>
                </a:solidFill>
                <a:latin typeface="Calibri" panose="020F0502020204030204" pitchFamily="34" charset="0"/>
              </a:rPr>
              <a:t>*</a:t>
            </a:r>
            <a:r>
              <a:rPr lang="en-US" sz="1700" b="1" dirty="0">
                <a:solidFill>
                  <a:srgbClr val="006600"/>
                </a:solidFill>
                <a:latin typeface="Calibri" panose="020F0502020204030204" pitchFamily="34" charset="0"/>
              </a:rPr>
              <a:t> </a:t>
            </a:r>
            <a:r>
              <a:rPr lang="en-US" sz="1700" b="1" dirty="0">
                <a:solidFill>
                  <a:srgbClr val="006600"/>
                </a:solidFill>
                <a:latin typeface="Calibri" panose="020F0502020204030204" pitchFamily="34" charset="0"/>
                <a:sym typeface="Symbol"/>
              </a:rPr>
              <a:t> e+N</a:t>
            </a:r>
            <a:r>
              <a:rPr lang="en-US" sz="1700" b="1" baseline="-25000" dirty="0">
                <a:solidFill>
                  <a:srgbClr val="006600"/>
                </a:solidFill>
                <a:latin typeface="Calibri" panose="020F0502020204030204" pitchFamily="34" charset="0"/>
                <a:sym typeface="Symbol"/>
              </a:rPr>
              <a:t>2</a:t>
            </a:r>
            <a:r>
              <a:rPr lang="en-US" sz="1700" b="1" baseline="30000" dirty="0">
                <a:solidFill>
                  <a:srgbClr val="006600"/>
                </a:solidFill>
                <a:latin typeface="Calibri" panose="020F0502020204030204" pitchFamily="34" charset="0"/>
                <a:sym typeface="Symbol"/>
              </a:rPr>
              <a:t>+</a:t>
            </a:r>
            <a:endParaRPr lang="en-US" sz="1700" b="1" dirty="0">
              <a:solidFill>
                <a:srgbClr val="006600"/>
              </a:solidFill>
              <a:latin typeface="Calibri" panose="020F0502020204030204" pitchFamily="34" charset="0"/>
            </a:endParaRPr>
          </a:p>
          <a:p>
            <a:pPr lvl="2"/>
            <a:r>
              <a:rPr lang="en-US" sz="1700" b="1" dirty="0">
                <a:solidFill>
                  <a:srgbClr val="006600"/>
                </a:solidFill>
                <a:latin typeface="Calibri" panose="020F0502020204030204" pitchFamily="34" charset="0"/>
              </a:rPr>
              <a:t>Dissociative recombination</a:t>
            </a:r>
          </a:p>
          <a:p>
            <a:pPr lvl="3"/>
            <a:r>
              <a:rPr lang="en-US" sz="1700" b="1" dirty="0">
                <a:solidFill>
                  <a:srgbClr val="006600"/>
                </a:solidFill>
                <a:latin typeface="Calibri" panose="020F0502020204030204" pitchFamily="34" charset="0"/>
              </a:rPr>
              <a:t>e+N</a:t>
            </a:r>
            <a:r>
              <a:rPr lang="en-US" sz="1700" b="1" baseline="-25000" dirty="0">
                <a:solidFill>
                  <a:srgbClr val="006600"/>
                </a:solidFill>
                <a:latin typeface="Calibri" panose="020F0502020204030204" pitchFamily="34" charset="0"/>
              </a:rPr>
              <a:t>2</a:t>
            </a:r>
            <a:r>
              <a:rPr lang="en-US" sz="1700" b="1" baseline="30000" dirty="0">
                <a:solidFill>
                  <a:srgbClr val="006600"/>
                </a:solidFill>
                <a:latin typeface="Calibri" panose="020F0502020204030204" pitchFamily="34" charset="0"/>
              </a:rPr>
              <a:t>+</a:t>
            </a:r>
            <a:r>
              <a:rPr lang="en-US" sz="1700" b="1" dirty="0">
                <a:solidFill>
                  <a:srgbClr val="006600"/>
                </a:solidFill>
                <a:latin typeface="Calibri" panose="020F0502020204030204" pitchFamily="34" charset="0"/>
                <a:sym typeface="Symbol"/>
              </a:rPr>
              <a:t>  2N</a:t>
            </a:r>
          </a:p>
          <a:p>
            <a:pPr lvl="2"/>
            <a:r>
              <a:rPr lang="en-US" sz="1700" b="1" dirty="0">
                <a:solidFill>
                  <a:srgbClr val="006600"/>
                </a:solidFill>
                <a:latin typeface="Calibri" panose="020F0502020204030204" pitchFamily="34" charset="0"/>
                <a:sym typeface="Symbol"/>
              </a:rPr>
              <a:t>Additional chemistry for atomic nitrogen needed</a:t>
            </a:r>
            <a:endParaRPr lang="en-US" sz="1200" b="1" dirty="0">
              <a:solidFill>
                <a:srgbClr val="006600"/>
              </a:solidFill>
              <a:latin typeface="Calibri" panose="020F0502020204030204" pitchFamily="34" charset="0"/>
            </a:endParaRPr>
          </a:p>
          <a:p>
            <a:pPr lvl="1"/>
            <a:r>
              <a:rPr lang="en-US" sz="19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Momentum transfer occurs through electron-ion collisions rather than electron-neutral collisions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5878" y="6318164"/>
            <a:ext cx="90491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48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70" y="40749"/>
            <a:ext cx="7874000" cy="887895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The ABC model contains 42 different nitrogen species to include the important kinetic processes</a:t>
            </a:r>
          </a:p>
        </p:txBody>
      </p:sp>
      <p:pic>
        <p:nvPicPr>
          <p:cNvPr id="5" name="Picture Placeholder 4" descr="ABC_species_table.png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4" b="375"/>
          <a:stretch/>
        </p:blipFill>
        <p:spPr>
          <a:xfrm>
            <a:off x="52674" y="1121790"/>
            <a:ext cx="9047814" cy="2793453"/>
          </a:xfrm>
        </p:spPr>
      </p:pic>
      <p:sp>
        <p:nvSpPr>
          <p:cNvPr id="8" name="Text Placeholder 8"/>
          <p:cNvSpPr txBox="1">
            <a:spLocks/>
          </p:cNvSpPr>
          <p:nvPr/>
        </p:nvSpPr>
        <p:spPr>
          <a:xfrm>
            <a:off x="150307" y="3978840"/>
            <a:ext cx="8852294" cy="2478521"/>
          </a:xfrm>
          <a:prstGeom prst="rect">
            <a:avLst/>
          </a:prstGeom>
        </p:spPr>
        <p:txBody>
          <a:bodyPr>
            <a:noAutofit/>
          </a:bodyPr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Energies for molecular excitations and Z = 1 atomic-species excitations are with respect to the molecular ground state</a:t>
            </a:r>
          </a:p>
          <a:p>
            <a:r>
              <a:rPr lang="en-US" sz="1800" dirty="0"/>
              <a:t>Excitation (ionization) energies of atomic species with Z &gt; 1 are with respect to the Z = 1 ground state</a:t>
            </a:r>
          </a:p>
          <a:p>
            <a:r>
              <a:rPr lang="en-US" sz="1800" dirty="0"/>
              <a:t>Species set is sufficiently inclusive to 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Describe the transition from weakly-ionized and molecular to strongly-ionized and atomic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Determine the role of step-wise processes to ionization and dissociation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Predict the production rate characteristic line radiation from N</a:t>
            </a:r>
            <a:r>
              <a:rPr lang="en-US" sz="1600" baseline="-25000" dirty="0"/>
              <a:t>2</a:t>
            </a:r>
            <a:r>
              <a:rPr lang="en-US" sz="1600" dirty="0"/>
              <a:t>, N</a:t>
            </a:r>
            <a:r>
              <a:rPr lang="en-US" sz="1600" baseline="-25000" dirty="0"/>
              <a:t>2</a:t>
            </a:r>
            <a:r>
              <a:rPr lang="en-US" sz="1600" baseline="30000" dirty="0"/>
              <a:t>+</a:t>
            </a:r>
            <a:r>
              <a:rPr lang="en-US" sz="1600" dirty="0"/>
              <a:t>, and N species</a:t>
            </a:r>
          </a:p>
          <a:p>
            <a:endParaRPr lang="en-US" sz="1800" dirty="0"/>
          </a:p>
          <a:p>
            <a:endParaRPr lang="en-US" sz="1800" dirty="0"/>
          </a:p>
          <a:p>
            <a:pPr lvl="1"/>
            <a:endParaRPr lang="en-US" baseline="-25000" dirty="0"/>
          </a:p>
        </p:txBody>
      </p:sp>
      <p:sp>
        <p:nvSpPr>
          <p:cNvPr id="3" name="Rectangle 2"/>
          <p:cNvSpPr/>
          <p:nvPr/>
        </p:nvSpPr>
        <p:spPr>
          <a:xfrm>
            <a:off x="276045" y="1345721"/>
            <a:ext cx="8600535" cy="655607"/>
          </a:xfrm>
          <a:prstGeom prst="rect">
            <a:avLst/>
          </a:prstGeom>
          <a:solidFill>
            <a:schemeClr val="bg2">
              <a:lumMod val="75000"/>
              <a:alpha val="23922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28393" y="1552276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swarm</a:t>
            </a:r>
          </a:p>
        </p:txBody>
      </p:sp>
    </p:spTree>
    <p:extLst>
      <p:ext uri="{BB962C8B-B14F-4D97-AF65-F5344CB8AC3E}">
        <p14:creationId xmlns:p14="http://schemas.microsoft.com/office/powerpoint/2010/main" val="41618133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90" y="40749"/>
            <a:ext cx="7939464" cy="887895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</a:rPr>
              <a:t>Thermal electron reaction rate constants are computed using energy-dependent cross sections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37841" y="5347018"/>
            <a:ext cx="4106159" cy="130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marL="241093" indent="-241093">
              <a:buAutoNum type="arabicParenR"/>
            </a:pPr>
            <a:r>
              <a:rPr lang="en-US" sz="1000" b="1" dirty="0">
                <a:latin typeface="+mj-lt"/>
                <a:cs typeface="Century Gothic"/>
              </a:rPr>
              <a:t>Y. Itikawa, J. Phys. Chem. Ref. Data, Vol. 35 (2006)</a:t>
            </a:r>
          </a:p>
          <a:p>
            <a:pPr marL="241093" indent="-241093">
              <a:buAutoNum type="arabicParenR"/>
            </a:pPr>
            <a:r>
              <a:rPr lang="en-US" sz="1000" b="1" dirty="0">
                <a:latin typeface="+mj-lt"/>
                <a:cs typeface="Century Gothic"/>
              </a:rPr>
              <a:t>P. Teulet, </a:t>
            </a:r>
            <a:r>
              <a:rPr lang="en-US" sz="1000" b="1" i="1" dirty="0">
                <a:latin typeface="+mj-lt"/>
                <a:cs typeface="Century Gothic"/>
              </a:rPr>
              <a:t>et al</a:t>
            </a:r>
            <a:r>
              <a:rPr lang="en-US" sz="1000" b="1" dirty="0">
                <a:latin typeface="+mj-lt"/>
                <a:cs typeface="Century Gothic"/>
              </a:rPr>
              <a:t>., J. Quant. Spect. &amp; Rad. Trans. 62 (1999)</a:t>
            </a:r>
          </a:p>
          <a:p>
            <a:pPr marL="241093" indent="-241093">
              <a:buAutoNum type="arabicParenR"/>
            </a:pPr>
            <a:r>
              <a:rPr lang="en-US" sz="1000" b="1" dirty="0">
                <a:latin typeface="+mj-lt"/>
                <a:cs typeface="Century Gothic"/>
              </a:rPr>
              <a:t>A.V. Kosarim, Chem. Phys. Lett. 414 (2005)</a:t>
            </a:r>
          </a:p>
          <a:p>
            <a:pPr marL="241093" indent="-241093">
              <a:buAutoNum type="arabicParenR"/>
            </a:pPr>
            <a:r>
              <a:rPr lang="en-US" sz="1000" b="1" dirty="0">
                <a:latin typeface="+mj-lt"/>
                <a:cs typeface="Century Gothic"/>
              </a:rPr>
              <a:t>J. Peterson, J. Chem. Phys. 108 (1998)</a:t>
            </a:r>
          </a:p>
          <a:p>
            <a:pPr marL="241093" indent="-241093">
              <a:buAutoNum type="arabicParenR"/>
            </a:pPr>
            <a:r>
              <a:rPr lang="en-US" sz="1000" b="1" dirty="0">
                <a:latin typeface="+mj-lt"/>
                <a:cs typeface="Century Gothic"/>
              </a:rPr>
              <a:t>Y. Wang </a:t>
            </a:r>
            <a:r>
              <a:rPr lang="en-US" sz="1000" b="1" i="1" dirty="0">
                <a:latin typeface="+mj-lt"/>
                <a:cs typeface="Century Gothic"/>
              </a:rPr>
              <a:t>et al</a:t>
            </a:r>
            <a:r>
              <a:rPr lang="en-US" sz="1000" b="1" dirty="0">
                <a:latin typeface="+mj-lt"/>
                <a:cs typeface="Century Gothic"/>
              </a:rPr>
              <a:t>., Phys. Rev. A 89 (2014)</a:t>
            </a:r>
          </a:p>
          <a:p>
            <a:pPr marL="241093" indent="-241093">
              <a:buAutoNum type="arabicParenR"/>
            </a:pPr>
            <a:r>
              <a:rPr lang="en-US" sz="1000" b="1" dirty="0">
                <a:latin typeface="+mj-lt"/>
                <a:cs typeface="Century Gothic"/>
              </a:rPr>
              <a:t>R. Henry </a:t>
            </a:r>
            <a:r>
              <a:rPr lang="en-US" sz="1000" b="1" i="1" dirty="0">
                <a:latin typeface="+mj-lt"/>
                <a:cs typeface="Century Gothic"/>
              </a:rPr>
              <a:t>et al.,</a:t>
            </a:r>
            <a:r>
              <a:rPr lang="en-US" sz="1000" b="1" dirty="0">
                <a:latin typeface="+mj-lt"/>
                <a:cs typeface="Century Gothic"/>
              </a:rPr>
              <a:t> Phys. Rev. 178 (1969)</a:t>
            </a:r>
          </a:p>
          <a:p>
            <a:pPr marL="241093" indent="-241093">
              <a:buAutoNum type="arabicParenR"/>
            </a:pPr>
            <a:r>
              <a:rPr lang="en-US" sz="1000" b="1" dirty="0">
                <a:latin typeface="+mj-lt"/>
                <a:cs typeface="Century Gothic"/>
              </a:rPr>
              <a:t>Y. Kim and J. Desclaux, Phys. Rev. A 66 (2002)</a:t>
            </a:r>
          </a:p>
          <a:p>
            <a:pPr marL="241093" indent="-241093">
              <a:buAutoNum type="arabicParenR"/>
            </a:pPr>
            <a:r>
              <a:rPr lang="en-US" sz="1000" b="1" dirty="0">
                <a:latin typeface="+mj-lt"/>
                <a:cs typeface="Century Gothic"/>
              </a:rPr>
              <a:t>W. Lotz, Z. Physik 216 (1968)</a:t>
            </a:r>
          </a:p>
        </p:txBody>
      </p:sp>
      <p:pic>
        <p:nvPicPr>
          <p:cNvPr id="9" name="Picture Placeholder 5" descr="ABC_atomic_reaction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8" r="35506" b="21628"/>
          <a:stretch/>
        </p:blipFill>
        <p:spPr>
          <a:xfrm>
            <a:off x="4634215" y="1512177"/>
            <a:ext cx="3641622" cy="2477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0405" y="1191327"/>
            <a:ext cx="2607469" cy="34913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Molecular Reactions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98219" y="1191327"/>
            <a:ext cx="2607469" cy="34913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Atomic Reactions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71025" y="2527568"/>
            <a:ext cx="404812" cy="245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100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5,6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1025" y="3673154"/>
            <a:ext cx="404812" cy="245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100" b="1" dirty="0">
                <a:latin typeface="+mj-lt"/>
              </a:rPr>
              <a:t>7,8</a:t>
            </a:r>
            <a:endParaRPr lang="en-US" sz="1100" b="1" dirty="0">
              <a:solidFill>
                <a:srgbClr val="414141"/>
              </a:solidFill>
              <a:latin typeface="+mj-lt"/>
              <a:sym typeface="Palatino"/>
            </a:endParaRPr>
          </a:p>
        </p:txBody>
      </p:sp>
      <p:pic>
        <p:nvPicPr>
          <p:cNvPr id="7" name="Picture Placeholder 6" descr="ABC_molecular_reactions.png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t="8731" r="27146" b="17672"/>
          <a:stretch/>
        </p:blipFill>
        <p:spPr>
          <a:xfrm>
            <a:off x="108550" y="1514159"/>
            <a:ext cx="4077189" cy="4767909"/>
          </a:xfrm>
          <a:solidFill>
            <a:srgbClr val="FFFF00"/>
          </a:solidFill>
        </p:spPr>
      </p:pic>
      <p:sp>
        <p:nvSpPr>
          <p:cNvPr id="11" name="TextBox 10"/>
          <p:cNvSpPr txBox="1"/>
          <p:nvPr/>
        </p:nvSpPr>
        <p:spPr>
          <a:xfrm>
            <a:off x="3780927" y="2178857"/>
            <a:ext cx="404812" cy="245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100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80927" y="3539002"/>
            <a:ext cx="404812" cy="245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100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1,2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80927" y="4097893"/>
            <a:ext cx="404812" cy="245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100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1,3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7135" y="4921118"/>
            <a:ext cx="404812" cy="245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100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80927" y="6006642"/>
            <a:ext cx="404812" cy="2452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sz="1100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4</a:t>
            </a: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1" t="-8398" r="-1729" b="-8097"/>
          <a:stretch/>
        </p:blipFill>
        <p:spPr>
          <a:xfrm>
            <a:off x="4798218" y="4454952"/>
            <a:ext cx="2607469" cy="638573"/>
          </a:xfrm>
          <a:prstGeom prst="rect">
            <a:avLst/>
          </a:prstGeom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4798218" y="4097891"/>
            <a:ext cx="2607469" cy="3491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ctr" defTabSz="410751" latinLnBrk="1" hangingPunct="0"/>
            <a:r>
              <a:rPr lang="en-US" b="1" dirty="0">
                <a:solidFill>
                  <a:srgbClr val="414141"/>
                </a:solidFill>
                <a:latin typeface="+mj-lt"/>
                <a:ea typeface="Palatino"/>
                <a:cs typeface="Palatino"/>
                <a:sym typeface="Palatino"/>
              </a:rPr>
              <a:t>Rate Constants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8414" y="5505514"/>
            <a:ext cx="301925" cy="7083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5318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RL PP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RL PPD">
      <a:majorFont>
        <a:latin typeface="Tahom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ahom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6700 Vugraf template 2015" id="{25A76590-5DC8-2C40-BD6B-4865211655A9}" vid="{9EBB2994-E097-C842-8B61-D22D703179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DB196F29BD4E499DEC74247AA8BF43" ma:contentTypeVersion="0" ma:contentTypeDescription="Create a new document." ma:contentTypeScope="" ma:versionID="330de857bbe7793da00a8de8d03eb49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6F3003-7A53-4D99-B935-22FA6AA62354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AB30CB3-6250-4477-88E3-84DE1F8171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E29E8C-BDB4-4A82-9FE2-00852FC00B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6700-template</Template>
  <TotalTime>12302</TotalTime>
  <Words>2861</Words>
  <Application>Microsoft Macintosh PowerPoint</Application>
  <PresentationFormat>On-screen Show (4:3)</PresentationFormat>
  <Paragraphs>301</Paragraphs>
  <Slides>29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ＭＳ Ｐゴシック</vt:lpstr>
      <vt:lpstr>Aileron SemiBold</vt:lpstr>
      <vt:lpstr>Arial</vt:lpstr>
      <vt:lpstr>Calibri</vt:lpstr>
      <vt:lpstr>Century Gothic</vt:lpstr>
      <vt:lpstr>Lucida Grande</vt:lpstr>
      <vt:lpstr>Palatino</vt:lpstr>
      <vt:lpstr>Symbol</vt:lpstr>
      <vt:lpstr>Tahoma</vt:lpstr>
      <vt:lpstr>Times New Roman</vt:lpstr>
      <vt:lpstr>Wingdings</vt:lpstr>
      <vt:lpstr>Custom Design</vt:lpstr>
      <vt:lpstr>NRL PPD</vt:lpstr>
      <vt:lpstr>Equation</vt:lpstr>
      <vt:lpstr>Direct Electron-Beam Injection Experiments for Validation of Air-Chemistry Models</vt:lpstr>
      <vt:lpstr>There are 3-facilities at NRL where air-chemistry is currently being studied</vt:lpstr>
      <vt:lpstr>The low-voltage arrangement is used to validate SGEMP </vt:lpstr>
      <vt:lpstr>A large 2-m diameter “space” chamber to simulate SREMP</vt:lpstr>
      <vt:lpstr>Ring diode experiments on the Gamble II produce  800-kA, 1-MeV ebeams with Jb&gt;10 kA/cm2</vt:lpstr>
      <vt:lpstr>Gases with pressures of 1-10 Torr provide charge and current neutralization for intense propagating ebeams </vt:lpstr>
      <vt:lpstr>A new gas-chemistry model is needed for these high-current density beams</vt:lpstr>
      <vt:lpstr>The ABC model contains 42 different nitrogen species to include the important kinetic processes</vt:lpstr>
      <vt:lpstr>Thermal electron reaction rate constants are computed using energy-dependent cross sections</vt:lpstr>
      <vt:lpstr>Beam-impact reactions are described using the stopping-power formalism1,2</vt:lpstr>
      <vt:lpstr>The parameter regime of the GII experiments permit the use of simplifying assumptions in nitrogen plasma modeling</vt:lpstr>
      <vt:lpstr>Time-dependent plasma behavior in ABC was tested with a 0D circuit model and rigid-beam approximation</vt:lpstr>
      <vt:lpstr>The ABC model extends nitrogen gas chemistry to high electron-beam current densities</vt:lpstr>
      <vt:lpstr>The plasma current history from simulation is in good agreement with that from experiment</vt:lpstr>
      <vt:lpstr>The net current is ‘frozen in’ at a small fraction of the beam current early in the pulse</vt:lpstr>
      <vt:lpstr>neL from simulation is in good agreement with experimental neL measurements</vt:lpstr>
      <vt:lpstr>The gas transitions from weakly-ionized molecular to strongly-ionized atomic over the current pulse</vt:lpstr>
      <vt:lpstr>Electron temperature is determined by a balance of Joule heating PJ and inelastic losses</vt:lpstr>
      <vt:lpstr>Ionization and dissociation are dominated by processes with high-lying excited-energy states</vt:lpstr>
      <vt:lpstr>The OD ABC simulations reproduce experimental scaling trends of ne and fn=Inet/Ib with pressure</vt:lpstr>
      <vt:lpstr>Agreement between simulated and experimental Inet is improved on some recent shots on GII</vt:lpstr>
      <vt:lpstr>2D hybrid simulation with LSP shows good transport in 1-Torr nitrogen over 10 cm</vt:lpstr>
      <vt:lpstr>PowerPoint Presentation</vt:lpstr>
      <vt:lpstr>Electric field and net current from 2D LSP simulations agree with the 0D modeling</vt:lpstr>
      <vt:lpstr>2D LSP hybrid simulation shows poor transport in 10-Torr nitrogen over 10 cm</vt:lpstr>
      <vt:lpstr>X-ray targets measuring beam propagation and spreading are compared to LSP/ABC simulations</vt:lpstr>
      <vt:lpstr>LSP/ABC simulations show good agreement with transported-beam x-ray measurements</vt:lpstr>
      <vt:lpstr>Conclusions</vt:lpstr>
      <vt:lpstr>Future studies are designed to give LSP/ABC a more comprehensive predictive capability over a wider range beam and gas parameters </vt:lpstr>
    </vt:vector>
  </TitlesOfParts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logo and presentation template for the  NRL Plasma Physics Division</dc:title>
  <dc:creator>Steve Richardson</dc:creator>
  <cp:lastModifiedBy>Microsoft Office User</cp:lastModifiedBy>
  <cp:revision>269</cp:revision>
  <cp:lastPrinted>2015-08-04T16:27:24Z</cp:lastPrinted>
  <dcterms:created xsi:type="dcterms:W3CDTF">2015-08-03T14:26:07Z</dcterms:created>
  <dcterms:modified xsi:type="dcterms:W3CDTF">2019-08-19T11:10:29Z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0x0101005DDB196F29BD4E499DEC74247AA8BF43</vt:lpwstr>
  </property>
</Properties>
</file>